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Fira Sans Extra Condensed"/>
      <p:regular r:id="rId69"/>
      <p:bold r:id="rId70"/>
      <p:italic r:id="rId71"/>
      <p:boldItalic r:id="rId72"/>
    </p:embeddedFont>
    <p:embeddedFont>
      <p:font typeface="Fira Sans Extra Condensed SemiBold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2F7ADC-4B31-4B10-ABFD-5EA9B3BDD058}">
  <a:tblStyle styleId="{832F7ADC-4B31-4B10-ABFD-5EA9B3BDD05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ExtraCondensedSemiBold-regular.fntdata"/><Relationship Id="rId72" Type="http://schemas.openxmlformats.org/officeDocument/2006/relationships/font" Target="fonts/FiraSansExtraCondensed-boldItalic.fntdata"/><Relationship Id="rId31" Type="http://schemas.openxmlformats.org/officeDocument/2006/relationships/slide" Target="slides/slide26.xml"/><Relationship Id="rId75" Type="http://schemas.openxmlformats.org/officeDocument/2006/relationships/font" Target="fonts/FiraSansExtraCondensedSemiBold-italic.fntdata"/><Relationship Id="rId30" Type="http://schemas.openxmlformats.org/officeDocument/2006/relationships/slide" Target="slides/slide25.xml"/><Relationship Id="rId74" Type="http://schemas.openxmlformats.org/officeDocument/2006/relationships/font" Target="fonts/FiraSansExtraCondensedSemiBold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FiraSansExtraCondensedSemiBold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FiraSansExtraCondensed-italic.fntdata"/><Relationship Id="rId70" Type="http://schemas.openxmlformats.org/officeDocument/2006/relationships/font" Target="fonts/FiraSansExtraCondense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bold.fntdata"/><Relationship Id="rId21" Type="http://schemas.openxmlformats.org/officeDocument/2006/relationships/slide" Target="slides/slide16.xml"/><Relationship Id="rId65" Type="http://schemas.openxmlformats.org/officeDocument/2006/relationships/font" Target="fonts/Roboto-regular.fntdata"/><Relationship Id="rId24" Type="http://schemas.openxmlformats.org/officeDocument/2006/relationships/slide" Target="slides/slide19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ExtraCondense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384c0e568c9b205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384c0e568c9b205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06471bf0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06471bf0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3e8df7a51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3e8df7a51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e8df7a51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e8df7a51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e8df7a51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3e8df7a51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4bf74ec20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4bf74ec20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0df6ef2c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0df6ef2c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0df6ef2c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0df6ef2c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87450e99a_2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d87450e99a_2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a9a3185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4a9a3185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4aa29da07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4aa29da0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87421576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87421576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4aa29da07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4aa29da0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aa29da0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4aa29da0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4aa29da07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4aa29da07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4aa29da0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4aa29da0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51e6d91e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51e6d91e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1a14261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51a14261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1a14261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1a14261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1a142613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1a142613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872cb4108a65b9e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872cb4108a65b9e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4872cb4108a65b9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4872cb4108a65b9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f90bd1c7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f90bd1c7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1a14261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51a14261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872cb4108a65b9e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872cb4108a65b9e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872cb4108a65b9e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872cb4108a65b9e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872cb4108a65b9e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872cb4108a65b9e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872cb4108a65b9e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4872cb4108a65b9e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51e6d91e9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51e6d91e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872cb4108a65b9e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4872cb4108a65b9e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872cb4108a65b9e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872cb4108a65b9e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4872cb4108a65b9e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4872cb4108a65b9e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872cb4108a65b9e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4872cb4108a65b9e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a9a3185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a9a3185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872cb4108a65b9e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872cb4108a65b9e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872cb4108a65b9e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872cb4108a65b9e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872cb4108a65b9e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872cb4108a65b9e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4872cb4108a65b9e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4872cb4108a65b9e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4872cb4108a65b9e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4872cb4108a65b9e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872cb4108a65b9e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872cb4108a65b9e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872cb4108a65b9e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872cb4108a65b9e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872cb4108a65b9e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872cb4108a65b9e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872cb4108a65b9e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4872cb4108a65b9e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872cb4108a65b9e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872cb4108a65b9e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aa29da07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4aa29da07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4872cb4108a65b9e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4872cb4108a65b9e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872cb4108a65b9e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872cb4108a65b9e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4872cb4108a65b9e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4872cb4108a65b9e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4a9a3185f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4a9a3185f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51e6d91e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51e6d91e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32cd85b38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32cd85b38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4aa29da0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4aa29da0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51a142613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51a142613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51e6d91e9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51e6d91e9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306471bf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306471bf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fac7206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fac7206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aa29da07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aa29da07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3c91d7cca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3c91d7cca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06471bf0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306471bf0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vziv" TargetMode="External"/><Relationship Id="rId4" Type="http://schemas.openxmlformats.org/officeDocument/2006/relationships/hyperlink" Target="https://www.linkedin.com/in/divyaharikuma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76975" y="476375"/>
            <a:ext cx="42522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rgbClr val="482E87"/>
                </a:solidFill>
              </a:rPr>
              <a:t>Document-based Databases</a:t>
            </a:r>
            <a:endParaRPr sz="4900">
              <a:solidFill>
                <a:srgbClr val="482E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chemeClr val="accent2"/>
                </a:solidFill>
              </a:rPr>
              <a:t>(MongoDB &amp; CouchDB)</a:t>
            </a:r>
            <a:endParaRPr sz="3400">
              <a:solidFill>
                <a:schemeClr val="accent2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6916051" y="2012058"/>
            <a:ext cx="1738986" cy="1021673"/>
          </a:xfrm>
          <a:custGeom>
            <a:rect b="b" l="l" r="r" t="t"/>
            <a:pathLst>
              <a:path extrusionOk="0" h="46572" w="79261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4510509" y="859341"/>
            <a:ext cx="1801298" cy="2313940"/>
            <a:chOff x="2616388" y="1504175"/>
            <a:chExt cx="2082425" cy="2675075"/>
          </a:xfrm>
        </p:grpSpPr>
        <p:sp>
          <p:nvSpPr>
            <p:cNvPr id="57" name="Google Shape;57;p13"/>
            <p:cNvSpPr/>
            <p:nvPr/>
          </p:nvSpPr>
          <p:spPr>
            <a:xfrm>
              <a:off x="2616688" y="3345475"/>
              <a:ext cx="1897575" cy="833775"/>
            </a:xfrm>
            <a:custGeom>
              <a:rect b="b" l="l" r="r" t="t"/>
              <a:pathLst>
                <a:path extrusionOk="0" h="33351" w="75903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616388" y="3057550"/>
              <a:ext cx="1897875" cy="1095775"/>
            </a:xfrm>
            <a:custGeom>
              <a:rect b="b" l="l" r="r" t="t"/>
              <a:pathLst>
                <a:path extrusionOk="0" h="43831" w="75915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643763" y="3070150"/>
              <a:ext cx="1853825" cy="1070400"/>
            </a:xfrm>
            <a:custGeom>
              <a:rect b="b" l="l" r="r" t="t"/>
              <a:pathLst>
                <a:path extrusionOk="0" h="42816" w="74153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13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1" name="Google Shape;61;p13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rect b="b" l="l" r="r" t="t"/>
                <a:pathLst>
                  <a:path extrusionOk="0" h="3169" w="5644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rect b="b" l="l" r="r" t="t"/>
                <a:pathLst>
                  <a:path extrusionOk="0" h="3168" w="5644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rect b="b" l="l" r="r" t="t"/>
                <a:pathLst>
                  <a:path extrusionOk="0" h="3163" w="5633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rect b="b" l="l" r="r" t="t"/>
                <a:pathLst>
                  <a:path extrusionOk="0" h="3163" w="5645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rect b="b" l="l" r="r" t="t"/>
                <a:pathLst>
                  <a:path extrusionOk="0" h="3168" w="5632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rect b="b" l="l" r="r" t="t"/>
                <a:pathLst>
                  <a:path extrusionOk="0" h="3173" w="5644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rect b="b" l="l" r="r" t="t"/>
                <a:pathLst>
                  <a:path extrusionOk="0" h="3162" w="5644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rect b="b" l="l" r="r" t="t"/>
                <a:pathLst>
                  <a:path extrusionOk="0" h="3162" w="5645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rect b="b" l="l" r="r" t="t"/>
                <a:pathLst>
                  <a:path extrusionOk="0" h="3317" w="5823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rect b="b" l="l" r="r" t="t"/>
                <a:pathLst>
                  <a:path extrusionOk="0" h="4585" w="8049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rect b="b" l="l" r="r" t="t"/>
                <a:pathLst>
                  <a:path extrusionOk="0" h="4962" w="8693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rect b="b" l="l" r="r" t="t"/>
                <a:pathLst>
                  <a:path extrusionOk="0" h="3316" w="5823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rect b="b" l="l" r="r" t="t"/>
                <a:pathLst>
                  <a:path extrusionOk="0" h="4581" w="8038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rect b="b" l="l" r="r" t="t"/>
                <a:pathLst>
                  <a:path extrusionOk="0" h="4959" w="8692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rect b="b" l="l" r="r" t="t"/>
                <a:pathLst>
                  <a:path extrusionOk="0" h="3319" w="5835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rect b="b" l="l" r="r" t="t"/>
                <a:pathLst>
                  <a:path extrusionOk="0" h="2743" w="4847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rect b="b" l="l" r="r" t="t"/>
                <a:pathLst>
                  <a:path extrusionOk="0" h="2740" w="4847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rect b="b" l="l" r="r" t="t"/>
                <a:pathLst>
                  <a:path extrusionOk="0" h="2736" w="4835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rect b="b" l="l" r="r" t="t"/>
                <a:pathLst>
                  <a:path extrusionOk="0" h="2734" w="4835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rect b="b" l="l" r="r" t="t"/>
                <a:pathLst>
                  <a:path extrusionOk="0" h="2736" w="4847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rect b="b" l="l" r="r" t="t"/>
                <a:pathLst>
                  <a:path extrusionOk="0" h="2796" w="4942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rect b="b" l="l" r="r" t="t"/>
                <a:pathLst>
                  <a:path extrusionOk="0" h="2795" w="493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rect b="b" l="l" r="r" t="t"/>
                <a:pathLst>
                  <a:path extrusionOk="0" h="2791" w="4943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rect b="b" l="l" r="r" t="t"/>
                <a:pathLst>
                  <a:path extrusionOk="0" h="2795" w="4942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rect b="b" l="l" r="r" t="t"/>
                <a:pathLst>
                  <a:path extrusionOk="0" h="2797" w="4942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rect b="b" l="l" r="r" t="t"/>
                <a:pathLst>
                  <a:path extrusionOk="0" h="2792" w="493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rect b="b" l="l" r="r" t="t"/>
                <a:pathLst>
                  <a:path extrusionOk="0" h="3023" w="5311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rect b="b" l="l" r="r" t="t"/>
                <a:pathLst>
                  <a:path extrusionOk="0" h="3323" w="5835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rect b="b" l="l" r="r" t="t"/>
                <a:pathLst>
                  <a:path extrusionOk="0" h="3318" w="5835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rect b="b" l="l" r="r" t="t"/>
                <a:pathLst>
                  <a:path extrusionOk="0" h="16132" w="28016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" name="Google Shape;117;p13"/>
            <p:cNvSpPr/>
            <p:nvPr/>
          </p:nvSpPr>
          <p:spPr>
            <a:xfrm>
              <a:off x="3548638" y="2988300"/>
              <a:ext cx="838525" cy="489075"/>
            </a:xfrm>
            <a:custGeom>
              <a:rect b="b" l="l" r="r" t="t"/>
              <a:pathLst>
                <a:path extrusionOk="0" h="19563" w="33541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548638" y="2968000"/>
              <a:ext cx="838525" cy="484075"/>
            </a:xfrm>
            <a:custGeom>
              <a:rect b="b" l="l" r="r" t="t"/>
              <a:pathLst>
                <a:path extrusionOk="0" h="19363" w="33541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3760888" y="2885900"/>
              <a:ext cx="414350" cy="444425"/>
            </a:xfrm>
            <a:custGeom>
              <a:rect b="b" l="l" r="r" t="t"/>
              <a:pathLst>
                <a:path extrusionOk="0" h="17777" w="16574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759688" y="2873400"/>
              <a:ext cx="415550" cy="239350"/>
            </a:xfrm>
            <a:custGeom>
              <a:rect b="b" l="l" r="r" t="t"/>
              <a:pathLst>
                <a:path extrusionOk="0" h="9574" w="16622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248613" y="1504175"/>
              <a:ext cx="1450200" cy="1892225"/>
            </a:xfrm>
            <a:custGeom>
              <a:rect b="b" l="l" r="r" t="t"/>
              <a:pathLst>
                <a:path extrusionOk="0" h="75689" w="58008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237288" y="1535150"/>
              <a:ext cx="1408250" cy="1864225"/>
            </a:xfrm>
            <a:custGeom>
              <a:rect b="b" l="l" r="r" t="t"/>
              <a:pathLst>
                <a:path extrusionOk="0" h="74569" w="5633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266763" y="1573550"/>
              <a:ext cx="1349000" cy="1787150"/>
            </a:xfrm>
            <a:custGeom>
              <a:rect b="b" l="l" r="r" t="t"/>
              <a:pathLst>
                <a:path extrusionOk="0" h="71486" w="5396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3"/>
          <p:cNvSpPr/>
          <p:nvPr/>
        </p:nvSpPr>
        <p:spPr>
          <a:xfrm>
            <a:off x="7161613" y="1196747"/>
            <a:ext cx="1236307" cy="1672149"/>
          </a:xfrm>
          <a:custGeom>
            <a:rect b="b" l="l" r="r" t="t"/>
            <a:pathLst>
              <a:path extrusionOk="0" h="71307" w="52721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7155188" y="825956"/>
            <a:ext cx="1249158" cy="741583"/>
          </a:xfrm>
          <a:custGeom>
            <a:rect b="b" l="l" r="r" t="t"/>
            <a:pathLst>
              <a:path extrusionOk="0" h="31624" w="53269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7181710" y="1310081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7181710" y="1361178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7181710" y="1412557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7181710" y="1463936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7181710" y="1515315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7181710" y="1606888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7181710" y="1658267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181710" y="1709341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7181710" y="1760720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7181710" y="1812099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7181710" y="1903671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7181710" y="1955050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7181710" y="2006429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7181710" y="2057503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7181710" y="2108882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7181710" y="2200454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7181710" y="2251833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>
            <a:off x="7181710" y="2303212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/>
          <p:nvPr/>
        </p:nvSpPr>
        <p:spPr>
          <a:xfrm>
            <a:off x="7181710" y="2354591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7181710" y="2405688"/>
            <a:ext cx="567349" cy="364366"/>
          </a:xfrm>
          <a:custGeom>
            <a:rect b="b" l="l" r="r" t="t"/>
            <a:pathLst>
              <a:path extrusionOk="0" h="15538" w="24194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7810475" y="1310081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7810475" y="1361178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7810475" y="1412557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7810475" y="1463936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7810475" y="1515315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7810475" y="1606888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7810475" y="1658267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7810475" y="1709341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7810475" y="1760720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7810475" y="1812099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7810475" y="1903671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7810475" y="1955050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7810475" y="2006429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7810475" y="2057503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7810475" y="2108882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7810475" y="2200454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7810475" y="2251833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7810475" y="2303212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7810475" y="2354591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7810475" y="2405688"/>
            <a:ext cx="567068" cy="364366"/>
          </a:xfrm>
          <a:custGeom>
            <a:rect b="b" l="l" r="r" t="t"/>
            <a:pathLst>
              <a:path extrusionOk="0" h="15538" w="24182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3"/>
          <p:cNvGrpSpPr/>
          <p:nvPr/>
        </p:nvGrpSpPr>
        <p:grpSpPr>
          <a:xfrm>
            <a:off x="6910717" y="686977"/>
            <a:ext cx="1738986" cy="1497958"/>
            <a:chOff x="5553063" y="1487604"/>
            <a:chExt cx="1981525" cy="1707075"/>
          </a:xfrm>
        </p:grpSpPr>
        <p:sp>
          <p:nvSpPr>
            <p:cNvPr id="167" name="Google Shape;167;p13"/>
            <p:cNvSpPr/>
            <p:nvPr/>
          </p:nvSpPr>
          <p:spPr>
            <a:xfrm>
              <a:off x="5563488" y="2071829"/>
              <a:ext cx="1960975" cy="1122850"/>
            </a:xfrm>
            <a:custGeom>
              <a:rect b="b" l="l" r="r" t="t"/>
              <a:pathLst>
                <a:path extrusionOk="0" h="44914" w="78439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5553063" y="1487604"/>
              <a:ext cx="1981525" cy="1164300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3"/>
          <p:cNvSpPr/>
          <p:nvPr/>
        </p:nvSpPr>
        <p:spPr>
          <a:xfrm>
            <a:off x="5729150" y="813250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"/>
          <p:cNvSpPr/>
          <p:nvPr/>
        </p:nvSpPr>
        <p:spPr>
          <a:xfrm>
            <a:off x="5867225" y="536200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"/>
          <p:cNvSpPr/>
          <p:nvPr/>
        </p:nvSpPr>
        <p:spPr>
          <a:xfrm>
            <a:off x="6117725" y="603250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"/>
          <p:cNvSpPr/>
          <p:nvPr/>
        </p:nvSpPr>
        <p:spPr>
          <a:xfrm>
            <a:off x="6163150" y="327875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6397650" y="425200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6656175" y="5858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/>
          <p:cNvSpPr/>
          <p:nvPr/>
        </p:nvSpPr>
        <p:spPr>
          <a:xfrm>
            <a:off x="6656175" y="36520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/>
          <p:cNvSpPr/>
          <p:nvPr/>
        </p:nvSpPr>
        <p:spPr>
          <a:xfrm>
            <a:off x="6890575" y="536200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/>
          <p:cNvSpPr/>
          <p:nvPr/>
        </p:nvSpPr>
        <p:spPr>
          <a:xfrm>
            <a:off x="7010700" y="698800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7197825" y="71610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7278375" y="873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7406300" y="89500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 txBox="1"/>
          <p:nvPr/>
        </p:nvSpPr>
        <p:spPr>
          <a:xfrm>
            <a:off x="576975" y="3710200"/>
            <a:ext cx="8131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Presented by:</a:t>
            </a:r>
            <a:endParaRPr sz="1800">
              <a:solidFill>
                <a:srgbClr val="482E8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Divya Hari Kumar </a:t>
            </a:r>
            <a:endParaRPr b="1" sz="1800">
              <a:solidFill>
                <a:srgbClr val="9659F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https://github.com/divziv</a:t>
            </a:r>
            <a:r>
              <a:rPr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rgbClr val="9659F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https://www.linkedin.com/in/divyaharikumar/</a:t>
            </a:r>
            <a:r>
              <a:rPr lang="en-GB" sz="18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800">
              <a:solidFill>
                <a:srgbClr val="9659F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Syntax: Core Concepts</a:t>
            </a:r>
            <a:endParaRPr sz="1800"/>
          </a:p>
        </p:txBody>
      </p:sp>
      <p:pic>
        <p:nvPicPr>
          <p:cNvPr id="457" name="Google Shape;4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75" y="901788"/>
            <a:ext cx="2818427" cy="18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50" y="3027375"/>
            <a:ext cx="2818425" cy="18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2"/>
          <p:cNvSpPr txBox="1"/>
          <p:nvPr/>
        </p:nvSpPr>
        <p:spPr>
          <a:xfrm>
            <a:off x="3427550" y="739450"/>
            <a:ext cx="53826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CRUD Operations: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Create: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insertOne(), insertMany()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Read: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find(), findOne()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Update: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updateOne(), updateMany()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Delete: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deleteOne(), deleteMany()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Query Operators: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Comparison Operators: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$eq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$gt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$gte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$lt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$lte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$ne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Logical Operators: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$and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$or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$not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Array Operators: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$in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$nin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$all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$size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Element Operators: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$exists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$type</a:t>
            </a:r>
            <a:endParaRPr sz="13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Projection: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Specify which fields to include or exclude in the result (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{ field1: 1, field2: 0 }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</a:t>
            </a:r>
            <a:endParaRPr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Aggregation Framework: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"/>
              <a:buChar char="●"/>
            </a:pP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powerful tool for data processing and analysis.</a:t>
            </a:r>
            <a:endParaRPr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Fira Sans Extra Condensed"/>
              <a:buChar char="●"/>
            </a:pP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Uses a pipeline of stages (e.g.,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$match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$group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$project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3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$sort</a:t>
            </a:r>
            <a:r>
              <a:rPr lang="en-GB" sz="13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 to transform and summarize data.</a:t>
            </a:r>
            <a:endParaRPr b="1" sz="13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60" name="Google Shape;4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600" y="787900"/>
            <a:ext cx="2639600" cy="13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3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CRUD Operations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466" name="Google Shape;466;p23"/>
          <p:cNvSpPr txBox="1"/>
          <p:nvPr/>
        </p:nvSpPr>
        <p:spPr>
          <a:xfrm>
            <a:off x="514800" y="739450"/>
            <a:ext cx="82953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CRUD Operations: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Create: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insertOne(), insertMany()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Read: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find(), findOne()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Update: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updateOne(), updateMany()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Delete: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deleteOne(), deleteMany()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67" name="Google Shape;4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800" y="984160"/>
            <a:ext cx="4021175" cy="34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75" y="2376650"/>
            <a:ext cx="3849300" cy="28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3"/>
          <p:cNvSpPr txBox="1"/>
          <p:nvPr/>
        </p:nvSpPr>
        <p:spPr>
          <a:xfrm>
            <a:off x="173375" y="701825"/>
            <a:ext cx="8748300" cy="434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CRUD Operations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135794"/>
            <a:ext cx="8295299" cy="3878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Query Operations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476" name="Google Shape;476;p24"/>
          <p:cNvSpPr txBox="1"/>
          <p:nvPr/>
        </p:nvSpPr>
        <p:spPr>
          <a:xfrm>
            <a:off x="514800" y="739450"/>
            <a:ext cx="82953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Query Operators: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Comparison Operators: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$eq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$gte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$lt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$lte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$ne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Logical Operators: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$and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$or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$not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Array Operators: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$in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$nin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$all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$size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Element Operators: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$exists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$type</a:t>
            </a:r>
            <a:endParaRPr sz="18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Projection: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Specify which fields to include or exclude in the result (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{ field1: 1, field2: 0 }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77" name="Google Shape;4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4800"/>
            <a:ext cx="9144000" cy="24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4"/>
          <p:cNvPicPr preferRelativeResize="0"/>
          <p:nvPr/>
        </p:nvPicPr>
        <p:blipFill rotWithShape="1">
          <a:blip r:embed="rId4">
            <a:alphaModFix/>
          </a:blip>
          <a:srcRect b="0" l="0" r="0" t="36040"/>
          <a:stretch/>
        </p:blipFill>
        <p:spPr>
          <a:xfrm>
            <a:off x="5853625" y="650575"/>
            <a:ext cx="2583775" cy="15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Aggregation</a:t>
            </a:r>
            <a:endParaRPr sz="2400">
              <a:solidFill>
                <a:srgbClr val="482E87"/>
              </a:solidFill>
            </a:endParaRPr>
          </a:p>
        </p:txBody>
      </p:sp>
      <p:sp>
        <p:nvSpPr>
          <p:cNvPr id="484" name="Google Shape;484;p25"/>
          <p:cNvSpPr txBox="1"/>
          <p:nvPr/>
        </p:nvSpPr>
        <p:spPr>
          <a:xfrm>
            <a:off x="514800" y="739450"/>
            <a:ext cx="82953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Aggregation Framework: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powerful tool for data processing and analysis.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Extra Condensed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Uses a pipeline of stages (e.g.,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$match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$group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$project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$sort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 to transform and summarize data.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85" name="Google Shape;4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5827"/>
            <a:ext cx="6858000" cy="24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5"/>
          <p:cNvPicPr preferRelativeResize="0"/>
          <p:nvPr/>
        </p:nvPicPr>
        <p:blipFill rotWithShape="1">
          <a:blip r:embed="rId4">
            <a:alphaModFix/>
          </a:blip>
          <a:srcRect b="0" l="50022" r="4867" t="0"/>
          <a:stretch/>
        </p:blipFill>
        <p:spPr>
          <a:xfrm>
            <a:off x="6858000" y="1855325"/>
            <a:ext cx="2181975" cy="3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"/>
          <p:cNvSpPr txBox="1"/>
          <p:nvPr>
            <p:ph type="title"/>
          </p:nvPr>
        </p:nvSpPr>
        <p:spPr>
          <a:xfrm>
            <a:off x="514800" y="28995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Aggregation</a:t>
            </a:r>
            <a:endParaRPr/>
          </a:p>
        </p:txBody>
      </p:sp>
      <p:sp>
        <p:nvSpPr>
          <p:cNvPr id="492" name="Google Shape;492;p26"/>
          <p:cNvSpPr txBox="1"/>
          <p:nvPr/>
        </p:nvSpPr>
        <p:spPr>
          <a:xfrm>
            <a:off x="280975" y="680325"/>
            <a:ext cx="3680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1: $match and $group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26"/>
          <p:cNvSpPr txBox="1"/>
          <p:nvPr/>
        </p:nvSpPr>
        <p:spPr>
          <a:xfrm>
            <a:off x="980375" y="1279400"/>
            <a:ext cx="88572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 db.students.aggregate([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{ $match: { cgpa: { $gte: 8 } } },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{ $group: { _id: null, avgCGPA: { $avg: "$cgpa" }, count: { $sum: 1 } } }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]);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94" name="Google Shape;4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75" y="3881875"/>
            <a:ext cx="8549249" cy="3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6"/>
          <p:cNvSpPr txBox="1"/>
          <p:nvPr/>
        </p:nvSpPr>
        <p:spPr>
          <a:xfrm>
            <a:off x="280975" y="3368875"/>
            <a:ext cx="3680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Output: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type="title"/>
          </p:nvPr>
        </p:nvSpPr>
        <p:spPr>
          <a:xfrm>
            <a:off x="514800" y="28995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Aggregation</a:t>
            </a:r>
            <a:endParaRPr/>
          </a:p>
        </p:txBody>
      </p:sp>
      <p:sp>
        <p:nvSpPr>
          <p:cNvPr id="501" name="Google Shape;501;p27"/>
          <p:cNvSpPr txBox="1"/>
          <p:nvPr/>
        </p:nvSpPr>
        <p:spPr>
          <a:xfrm>
            <a:off x="280975" y="962225"/>
            <a:ext cx="3680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2: $project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7"/>
          <p:cNvSpPr txBox="1"/>
          <p:nvPr/>
        </p:nvSpPr>
        <p:spPr>
          <a:xfrm>
            <a:off x="679075" y="1634500"/>
            <a:ext cx="8857200" cy="20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db.students.aggregate([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  {    $project: { name: 1, age: 1, cgpa: 1,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      pass: { $cond: [{ $gte: ["$cgpa", 8] }, "Pass", "Fail"] } // If cgpa &gt;=8, Pass else Fail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    }  } ]);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/>
          <p:nvPr>
            <p:ph type="title"/>
          </p:nvPr>
        </p:nvSpPr>
        <p:spPr>
          <a:xfrm>
            <a:off x="0" y="184400"/>
            <a:ext cx="32310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482E8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MongoDB: Aggregation</a:t>
            </a:r>
            <a:endParaRPr/>
          </a:p>
        </p:txBody>
      </p:sp>
      <p:sp>
        <p:nvSpPr>
          <p:cNvPr id="508" name="Google Shape;508;p28"/>
          <p:cNvSpPr txBox="1"/>
          <p:nvPr/>
        </p:nvSpPr>
        <p:spPr>
          <a:xfrm>
            <a:off x="377800" y="1272125"/>
            <a:ext cx="3680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3:$sort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905050" y="1978825"/>
            <a:ext cx="26256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db.students.aggregate([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  { $sort: { cgpa: -1 } }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]);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" name="Google Shape;514;p29"/>
          <p:cNvCxnSpPr/>
          <p:nvPr/>
        </p:nvCxnSpPr>
        <p:spPr>
          <a:xfrm rot="10800000">
            <a:off x="5598828" y="2784557"/>
            <a:ext cx="5544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29"/>
          <p:cNvCxnSpPr/>
          <p:nvPr/>
        </p:nvCxnSpPr>
        <p:spPr>
          <a:xfrm rot="10800000">
            <a:off x="2995653" y="2784557"/>
            <a:ext cx="5544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29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29"/>
          <p:cNvCxnSpPr>
            <a:stCxn id="519" idx="1"/>
            <a:endCxn id="517" idx="3"/>
          </p:cNvCxnSpPr>
          <p:nvPr/>
        </p:nvCxnSpPr>
        <p:spPr>
          <a:xfrm rot="10800000">
            <a:off x="2995350" y="2784544"/>
            <a:ext cx="554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29"/>
          <p:cNvCxnSpPr>
            <a:stCxn id="521" idx="1"/>
            <a:endCxn id="519" idx="3"/>
          </p:cNvCxnSpPr>
          <p:nvPr/>
        </p:nvCxnSpPr>
        <p:spPr>
          <a:xfrm rot="10800000">
            <a:off x="5594025" y="2784544"/>
            <a:ext cx="554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2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543A8"/>
                </a:solidFill>
              </a:rPr>
              <a:t>Advantages of MongoDB</a:t>
            </a:r>
            <a:endParaRPr>
              <a:solidFill>
                <a:srgbClr val="6543A8"/>
              </a:solidFill>
            </a:endParaRPr>
          </a:p>
        </p:txBody>
      </p:sp>
      <p:grpSp>
        <p:nvGrpSpPr>
          <p:cNvPr id="525" name="Google Shape;525;p29"/>
          <p:cNvGrpSpPr/>
          <p:nvPr/>
        </p:nvGrpSpPr>
        <p:grpSpPr>
          <a:xfrm>
            <a:off x="951500" y="1527296"/>
            <a:ext cx="2043900" cy="2580359"/>
            <a:chOff x="1180100" y="1527296"/>
            <a:chExt cx="2043900" cy="2580359"/>
          </a:xfrm>
        </p:grpSpPr>
        <p:grpSp>
          <p:nvGrpSpPr>
            <p:cNvPr id="526" name="Google Shape;526;p29"/>
            <p:cNvGrpSpPr/>
            <p:nvPr/>
          </p:nvGrpSpPr>
          <p:grpSpPr>
            <a:xfrm>
              <a:off x="1180100" y="3092150"/>
              <a:ext cx="2043900" cy="1015506"/>
              <a:chOff x="1180100" y="3092150"/>
              <a:chExt cx="2043900" cy="1015506"/>
            </a:xfrm>
          </p:grpSpPr>
          <p:sp>
            <p:nvSpPr>
              <p:cNvPr id="527" name="Google Shape;527;p29"/>
              <p:cNvSpPr txBox="1"/>
              <p:nvPr/>
            </p:nvSpPr>
            <p:spPr>
              <a:xfrm flipH="1">
                <a:off x="12620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29"/>
              <p:cNvSpPr txBox="1"/>
              <p:nvPr/>
            </p:nvSpPr>
            <p:spPr>
              <a:xfrm flipH="1">
                <a:off x="1180100" y="3092150"/>
                <a:ext cx="20439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Schema-less Design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Dynamic Schema Updates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29" name="Google Shape;529;p29"/>
            <p:cNvSpPr/>
            <p:nvPr/>
          </p:nvSpPr>
          <p:spPr>
            <a:xfrm>
              <a:off x="1611950" y="1527296"/>
              <a:ext cx="1172400" cy="117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Flexibility</a:t>
              </a:r>
              <a:endParaRPr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30" name="Google Shape;530;p29"/>
          <p:cNvSpPr/>
          <p:nvPr/>
        </p:nvSpPr>
        <p:spPr>
          <a:xfrm>
            <a:off x="1387125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1420992" y="2859650"/>
            <a:ext cx="4251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29"/>
          <p:cNvGrpSpPr/>
          <p:nvPr/>
        </p:nvGrpSpPr>
        <p:grpSpPr>
          <a:xfrm>
            <a:off x="3550050" y="1527296"/>
            <a:ext cx="2070000" cy="2580354"/>
            <a:chOff x="3550050" y="1527296"/>
            <a:chExt cx="2070000" cy="2580354"/>
          </a:xfrm>
        </p:grpSpPr>
        <p:grpSp>
          <p:nvGrpSpPr>
            <p:cNvPr id="533" name="Google Shape;533;p29"/>
            <p:cNvGrpSpPr/>
            <p:nvPr/>
          </p:nvGrpSpPr>
          <p:grpSpPr>
            <a:xfrm>
              <a:off x="3550050" y="3092150"/>
              <a:ext cx="2070000" cy="1015500"/>
              <a:chOff x="3550050" y="3092150"/>
              <a:chExt cx="2070000" cy="1015500"/>
            </a:xfrm>
          </p:grpSpPr>
          <p:sp>
            <p:nvSpPr>
              <p:cNvPr id="534" name="Google Shape;534;p29"/>
              <p:cNvSpPr txBox="1"/>
              <p:nvPr/>
            </p:nvSpPr>
            <p:spPr>
              <a:xfrm>
                <a:off x="3641113" y="3405950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29"/>
              <p:cNvSpPr txBox="1"/>
              <p:nvPr/>
            </p:nvSpPr>
            <p:spPr>
              <a:xfrm>
                <a:off x="3550050" y="3092150"/>
                <a:ext cx="2070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Document-</a:t>
                </a: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Oriented</a:t>
                </a: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 Model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Rich Query Language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36" name="Google Shape;536;p29"/>
            <p:cNvSpPr/>
            <p:nvPr/>
          </p:nvSpPr>
          <p:spPr>
            <a:xfrm>
              <a:off x="3983888" y="1527296"/>
              <a:ext cx="1172400" cy="117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Productivity</a:t>
              </a:r>
              <a:endParaRPr sz="17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37" name="Google Shape;537;p29"/>
          <p:cNvSpPr/>
          <p:nvPr/>
        </p:nvSpPr>
        <p:spPr>
          <a:xfrm>
            <a:off x="398766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4021548" y="2859650"/>
            <a:ext cx="6477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29"/>
          <p:cNvGrpSpPr/>
          <p:nvPr/>
        </p:nvGrpSpPr>
        <p:grpSpPr>
          <a:xfrm>
            <a:off x="6238300" y="1527296"/>
            <a:ext cx="1872300" cy="2580359"/>
            <a:chOff x="6009700" y="1527296"/>
            <a:chExt cx="1872300" cy="2580359"/>
          </a:xfrm>
        </p:grpSpPr>
        <p:grpSp>
          <p:nvGrpSpPr>
            <p:cNvPr id="540" name="Google Shape;540;p29"/>
            <p:cNvGrpSpPr/>
            <p:nvPr/>
          </p:nvGrpSpPr>
          <p:grpSpPr>
            <a:xfrm>
              <a:off x="6009700" y="3092150"/>
              <a:ext cx="1872300" cy="1015506"/>
              <a:chOff x="6009700" y="3092150"/>
              <a:chExt cx="1872300" cy="1015506"/>
            </a:xfrm>
          </p:grpSpPr>
          <p:sp>
            <p:nvSpPr>
              <p:cNvPr id="541" name="Google Shape;541;p29"/>
              <p:cNvSpPr txBox="1"/>
              <p:nvPr/>
            </p:nvSpPr>
            <p:spPr>
              <a:xfrm>
                <a:off x="60097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2" name="Google Shape;542;p29"/>
              <p:cNvSpPr txBox="1"/>
              <p:nvPr/>
            </p:nvSpPr>
            <p:spPr>
              <a:xfrm>
                <a:off x="6009700" y="3092150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Horizontal Scaling (Sharding)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80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High Availability</a:t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43" name="Google Shape;543;p29"/>
            <p:cNvSpPr/>
            <p:nvPr/>
          </p:nvSpPr>
          <p:spPr>
            <a:xfrm>
              <a:off x="6355838" y="1527296"/>
              <a:ext cx="1172400" cy="117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Scalability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44" name="Google Shape;544;p29"/>
          <p:cNvSpPr/>
          <p:nvPr/>
        </p:nvSpPr>
        <p:spPr>
          <a:xfrm>
            <a:off x="658821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6622105" y="2859650"/>
            <a:ext cx="8865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CouchDB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 is CouchDB?</a:t>
            </a:r>
            <a:endParaRPr sz="3000"/>
          </a:p>
        </p:txBody>
      </p:sp>
      <p:sp>
        <p:nvSpPr>
          <p:cNvPr id="556" name="Google Shape;556;p31"/>
          <p:cNvSpPr txBox="1"/>
          <p:nvPr>
            <p:ph idx="1" type="body"/>
          </p:nvPr>
        </p:nvSpPr>
        <p:spPr>
          <a:xfrm>
            <a:off x="514775" y="1296675"/>
            <a:ext cx="42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Apache CouchDB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is an open-source </a:t>
            </a: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NoSQL document database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that uses </a:t>
            </a: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JSON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to store data, </a:t>
            </a: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JavaScript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 queries (via MapReduce), and a powerful </a:t>
            </a: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replication protocol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to sync data across devices and servers.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10144" l="0" r="0" t="0"/>
          <a:stretch/>
        </p:blipFill>
        <p:spPr>
          <a:xfrm>
            <a:off x="4750175" y="865325"/>
            <a:ext cx="380207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>
            <p:ph type="title"/>
          </p:nvPr>
        </p:nvSpPr>
        <p:spPr>
          <a:xfrm>
            <a:off x="514775" y="292625"/>
            <a:ext cx="386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82E87"/>
                </a:solidFill>
              </a:rPr>
              <a:t>Table of Contents</a:t>
            </a:r>
            <a:endParaRPr sz="3200">
              <a:solidFill>
                <a:srgbClr val="482E87"/>
              </a:solidFill>
            </a:endParaRPr>
          </a:p>
        </p:txBody>
      </p:sp>
      <p:sp>
        <p:nvSpPr>
          <p:cNvPr id="187" name="Google Shape;187;p14"/>
          <p:cNvSpPr txBox="1"/>
          <p:nvPr>
            <p:ph idx="1" type="body"/>
          </p:nvPr>
        </p:nvSpPr>
        <p:spPr>
          <a:xfrm>
            <a:off x="514775" y="1152475"/>
            <a:ext cx="3739200" cy="3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Introduction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CouchDB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Comparison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543A8"/>
              </a:buClr>
              <a:buSzPts val="2000"/>
              <a:buFont typeface="Fira Sans Extra Condensed"/>
              <a:buChar char="➔"/>
            </a:pPr>
            <a:r>
              <a:rPr lang="en-GB" sz="2000">
                <a:solidFill>
                  <a:srgbClr val="6543A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</a:t>
            </a:r>
            <a:endParaRPr sz="2000">
              <a:solidFill>
                <a:srgbClr val="6543A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88" name="Google Shape;1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925" y="0"/>
            <a:ext cx="4570075" cy="52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/>
          <p:cNvSpPr txBox="1"/>
          <p:nvPr>
            <p:ph type="title"/>
          </p:nvPr>
        </p:nvSpPr>
        <p:spPr>
          <a:xfrm>
            <a:off x="514800" y="31567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Properties of CouchDB</a:t>
            </a:r>
            <a:endParaRPr sz="3000"/>
          </a:p>
        </p:txBody>
      </p:sp>
      <p:sp>
        <p:nvSpPr>
          <p:cNvPr id="563" name="Google Shape;563;p32"/>
          <p:cNvSpPr txBox="1"/>
          <p:nvPr>
            <p:ph idx="1" type="body"/>
          </p:nvPr>
        </p:nvSpPr>
        <p:spPr>
          <a:xfrm>
            <a:off x="514800" y="110942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🔑 Key Features: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Document-Oriented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Stores data as JSON documents.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Replication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Built-in support for syncing data across multiple nodes or devices (great for offline-first apps).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RESTful API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You interact with CouchDB over HTTP using a simple REST API.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Fault-Tolerant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Designed for reliability, even under network partition or hardware failure.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MapReduce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Optional querying using MapReduce functions written in JavaScript.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Clusterable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CouchDB 2.x+ supports horizontal scaling via clustering.</a:t>
            </a:r>
            <a:endParaRPr b="1"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CouchDB Working</a:t>
            </a:r>
            <a:endParaRPr/>
          </a:p>
        </p:txBody>
      </p:sp>
      <p:pic>
        <p:nvPicPr>
          <p:cNvPr id="569" name="Google Shape;5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75" y="865325"/>
            <a:ext cx="7899000" cy="38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4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CouchDB Working</a:t>
            </a:r>
            <a:endParaRPr/>
          </a:p>
        </p:txBody>
      </p:sp>
      <p:sp>
        <p:nvSpPr>
          <p:cNvPr id="575" name="Google Shape;575;p34"/>
          <p:cNvSpPr txBox="1"/>
          <p:nvPr>
            <p:ph idx="1" type="body"/>
          </p:nvPr>
        </p:nvSpPr>
        <p:spPr>
          <a:xfrm>
            <a:off x="514775" y="999575"/>
            <a:ext cx="48840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800"/>
              <a:buFont typeface="Arial"/>
              <a:buChar char="●"/>
            </a:pPr>
            <a:r>
              <a:rPr b="1" lang="en-GB" sz="18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REST API:</a:t>
            </a:r>
            <a:r>
              <a:rPr lang="en-GB" sz="18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Applications talk to CouchDB using standard web requests (like websites).</a:t>
            </a:r>
            <a:endParaRPr sz="18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800"/>
              <a:buFont typeface="Arial"/>
              <a:buChar char="●"/>
            </a:pPr>
            <a:r>
              <a:rPr b="1" lang="en-GB" sz="18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CouchDB Engine:</a:t>
            </a:r>
            <a:r>
              <a:rPr lang="en-GB" sz="18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The core software that handles all database operations.</a:t>
            </a:r>
            <a:endParaRPr sz="18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800"/>
              <a:buFont typeface="Arial"/>
              <a:buChar char="●"/>
            </a:pPr>
            <a:r>
              <a:rPr b="1" lang="en-GB" sz="18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Replica Databases:</a:t>
            </a:r>
            <a:r>
              <a:rPr lang="en-GB" sz="18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Multiple copies of your data for reliability and speed.</a:t>
            </a:r>
            <a:endParaRPr sz="18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800"/>
              <a:buFont typeface="Arial"/>
              <a:buChar char="●"/>
            </a:pPr>
            <a:r>
              <a:rPr b="1" lang="en-GB" sz="18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Documents:</a:t>
            </a:r>
            <a:r>
              <a:rPr lang="en-GB" sz="18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Data is stored as flexible JSON objects (like web data).</a:t>
            </a:r>
            <a:endParaRPr sz="18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1B1C1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CouchDB uses a web-friendly interface to store and share your data reliably across multiple copies.</a:t>
            </a:r>
            <a:endParaRPr sz="1800">
              <a:solidFill>
                <a:srgbClr val="1B1C1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76" name="Google Shape;5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000" y="1279725"/>
            <a:ext cx="3796175" cy="29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CouchDB DATA FORMAT</a:t>
            </a:r>
            <a:endParaRPr/>
          </a:p>
        </p:txBody>
      </p:sp>
      <p:sp>
        <p:nvSpPr>
          <p:cNvPr id="582" name="Google Shape;582;p35"/>
          <p:cNvSpPr txBox="1"/>
          <p:nvPr/>
        </p:nvSpPr>
        <p:spPr>
          <a:xfrm>
            <a:off x="497100" y="913850"/>
            <a:ext cx="81498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CouchDB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the primary language used is also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JavaScript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Here’s the detailed breakdown:</a:t>
            </a:r>
            <a:endParaRPr sz="1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Query Language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CouchDB uses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MapReduce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functions written in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JavaScript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 querying and indexing data.</a:t>
            </a:r>
            <a:endParaRPr sz="1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Format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Documents are stored in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JSON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format.</a:t>
            </a:r>
            <a:endParaRPr sz="1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Views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Views in CouchDB (used for querying) are defined using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JavaScript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functions specifically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map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functions.</a:t>
            </a:r>
            <a:endParaRPr sz="1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Interaction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CouchDB uses a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RESTful HTTP API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meaning you interact with the database by sending </a:t>
            </a: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HTTP requests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(GET, POST, PUT, DELETE) with JSON payloads.</a:t>
            </a:r>
            <a:endParaRPr sz="19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Application Development</a:t>
            </a:r>
            <a:r>
              <a:rPr lang="en-GB" sz="19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CouchDB can be used with any programming language that can make HTTP requests (e.g., Python, JavaScript, Go, Java, etc.).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CouchDB Architecture</a:t>
            </a:r>
            <a:endParaRPr/>
          </a:p>
        </p:txBody>
      </p:sp>
      <p:sp>
        <p:nvSpPr>
          <p:cNvPr id="588" name="Google Shape;588;p36"/>
          <p:cNvSpPr txBox="1"/>
          <p:nvPr/>
        </p:nvSpPr>
        <p:spPr>
          <a:xfrm>
            <a:off x="321000" y="968475"/>
            <a:ext cx="85020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Document-Based Database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Stores data as flexible JSON documents, allowing schema-less design.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RESTful HTTP Interface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Uses standard HTTP methods (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POST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 for easy web integration.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B-tree Indexing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Organizes views and documents for fast lookup and efficient range queries.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MVCC (Multi-Version Concurrency Control)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Supports concurrent access by keeping multiple document versions, avoiding locks.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7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Apache CouchDB</a:t>
            </a:r>
            <a:endParaRPr/>
          </a:p>
        </p:txBody>
      </p:sp>
      <p:pic>
        <p:nvPicPr>
          <p:cNvPr id="594" name="Google Shape;594;p37"/>
          <p:cNvPicPr preferRelativeResize="0"/>
          <p:nvPr/>
        </p:nvPicPr>
        <p:blipFill rotWithShape="1">
          <a:blip r:embed="rId3">
            <a:alphaModFix/>
          </a:blip>
          <a:srcRect b="10985" l="22407" r="23494" t="20736"/>
          <a:stretch/>
        </p:blipFill>
        <p:spPr>
          <a:xfrm>
            <a:off x="1738238" y="813700"/>
            <a:ext cx="5667475" cy="40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8"/>
          <p:cNvSpPr txBox="1"/>
          <p:nvPr>
            <p:ph type="title"/>
          </p:nvPr>
        </p:nvSpPr>
        <p:spPr>
          <a:xfrm>
            <a:off x="514775" y="68425"/>
            <a:ext cx="8114400" cy="4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Strengths</a:t>
            </a:r>
            <a:endParaRPr/>
          </a:p>
        </p:txBody>
      </p:sp>
      <p:sp>
        <p:nvSpPr>
          <p:cNvPr id="600" name="Google Shape;600;p38"/>
          <p:cNvSpPr txBox="1"/>
          <p:nvPr/>
        </p:nvSpPr>
        <p:spPr>
          <a:xfrm>
            <a:off x="357750" y="571025"/>
            <a:ext cx="8428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🔄 Data Synchronization with the Couch Replication Protocol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Sync data across servers, mobile, and browsers—ideal for offline-first apps.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🗂️ Flexible Data Storage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Stores data in JSON with support for binary attachments.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☁️ Deployment Options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Run on your own servers or in the cloud.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👨‍💻 Developer-Friendly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Simple query language with optional MapReduce support.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Login Credentials</a:t>
            </a:r>
            <a:endParaRPr sz="3000"/>
          </a:p>
        </p:txBody>
      </p:sp>
      <p:pic>
        <p:nvPicPr>
          <p:cNvPr id="606" name="Google Shape;606;p39"/>
          <p:cNvPicPr preferRelativeResize="0"/>
          <p:nvPr/>
        </p:nvPicPr>
        <p:blipFill rotWithShape="1">
          <a:blip r:embed="rId3">
            <a:alphaModFix/>
          </a:blip>
          <a:srcRect b="30646" l="34209" r="33958" t="25517"/>
          <a:stretch/>
        </p:blipFill>
        <p:spPr>
          <a:xfrm>
            <a:off x="2107675" y="933650"/>
            <a:ext cx="5045573" cy="3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0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Verifying Installation</a:t>
            </a:r>
            <a:endParaRPr/>
          </a:p>
        </p:txBody>
      </p:sp>
      <p:pic>
        <p:nvPicPr>
          <p:cNvPr id="612" name="Google Shape;612;p40"/>
          <p:cNvPicPr preferRelativeResize="0"/>
          <p:nvPr/>
        </p:nvPicPr>
        <p:blipFill rotWithShape="1">
          <a:blip r:embed="rId3">
            <a:alphaModFix/>
          </a:blip>
          <a:srcRect b="4817" l="0" r="0" t="4618"/>
          <a:stretch/>
        </p:blipFill>
        <p:spPr>
          <a:xfrm>
            <a:off x="994225" y="865050"/>
            <a:ext cx="7155552" cy="364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0"/>
          <p:cNvPicPr preferRelativeResize="0"/>
          <p:nvPr/>
        </p:nvPicPr>
        <p:blipFill rotWithShape="1">
          <a:blip r:embed="rId4">
            <a:alphaModFix/>
          </a:blip>
          <a:srcRect b="5362" l="0" r="0" t="4351"/>
          <a:stretch/>
        </p:blipFill>
        <p:spPr>
          <a:xfrm>
            <a:off x="994225" y="899350"/>
            <a:ext cx="7155552" cy="35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0"/>
          <p:cNvPicPr preferRelativeResize="0"/>
          <p:nvPr/>
        </p:nvPicPr>
        <p:blipFill rotWithShape="1">
          <a:blip r:embed="rId5">
            <a:alphaModFix/>
          </a:blip>
          <a:srcRect b="5015" l="0" r="0" t="5105"/>
          <a:stretch/>
        </p:blipFill>
        <p:spPr>
          <a:xfrm>
            <a:off x="994225" y="878829"/>
            <a:ext cx="7155552" cy="361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0"/>
          <p:cNvPicPr preferRelativeResize="0"/>
          <p:nvPr/>
        </p:nvPicPr>
        <p:blipFill rotWithShape="1">
          <a:blip r:embed="rId6">
            <a:alphaModFix/>
          </a:blip>
          <a:srcRect b="4884" l="0" r="0" t="4821"/>
          <a:stretch/>
        </p:blipFill>
        <p:spPr>
          <a:xfrm>
            <a:off x="994225" y="865050"/>
            <a:ext cx="7155552" cy="363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1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</p:txBody>
      </p:sp>
      <p:pic>
        <p:nvPicPr>
          <p:cNvPr id="621" name="Google Shape;621;p41"/>
          <p:cNvPicPr preferRelativeResize="0"/>
          <p:nvPr/>
        </p:nvPicPr>
        <p:blipFill rotWithShape="1">
          <a:blip r:embed="rId3">
            <a:alphaModFix/>
          </a:blip>
          <a:srcRect b="5347" l="0" r="0" t="4618"/>
          <a:stretch/>
        </p:blipFill>
        <p:spPr>
          <a:xfrm>
            <a:off x="379363" y="896925"/>
            <a:ext cx="8385221" cy="42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1"/>
          <p:cNvPicPr preferRelativeResize="0"/>
          <p:nvPr/>
        </p:nvPicPr>
        <p:blipFill rotWithShape="1">
          <a:blip r:embed="rId4">
            <a:alphaModFix/>
          </a:blip>
          <a:srcRect b="5569" l="0" r="0" t="5176"/>
          <a:stretch/>
        </p:blipFill>
        <p:spPr>
          <a:xfrm>
            <a:off x="379375" y="896925"/>
            <a:ext cx="8458171" cy="42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1"/>
          <p:cNvPicPr preferRelativeResize="0"/>
          <p:nvPr/>
        </p:nvPicPr>
        <p:blipFill rotWithShape="1">
          <a:blip r:embed="rId5">
            <a:alphaModFix/>
          </a:blip>
          <a:srcRect b="5110" l="0" r="0" t="4921"/>
          <a:stretch/>
        </p:blipFill>
        <p:spPr>
          <a:xfrm>
            <a:off x="379375" y="896925"/>
            <a:ext cx="8458176" cy="424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2419074" y="1627851"/>
            <a:ext cx="1561250" cy="1362900"/>
          </a:xfrm>
          <a:custGeom>
            <a:rect b="b" l="l" r="r" t="t"/>
            <a:pathLst>
              <a:path extrusionOk="0" h="54516" w="6245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Google Shape;194;p15"/>
          <p:cNvSpPr/>
          <p:nvPr/>
        </p:nvSpPr>
        <p:spPr>
          <a:xfrm flipH="1">
            <a:off x="5221411" y="1627851"/>
            <a:ext cx="1561250" cy="1362900"/>
          </a:xfrm>
          <a:custGeom>
            <a:rect b="b" l="l" r="r" t="t"/>
            <a:pathLst>
              <a:path extrusionOk="0" h="54516" w="6245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Google Shape;195;p15"/>
          <p:cNvSpPr/>
          <p:nvPr/>
        </p:nvSpPr>
        <p:spPr>
          <a:xfrm>
            <a:off x="2418775" y="3231450"/>
            <a:ext cx="1631125" cy="839600"/>
          </a:xfrm>
          <a:custGeom>
            <a:rect b="b" l="l" r="r" t="t"/>
            <a:pathLst>
              <a:path extrusionOk="0" h="33584" w="65245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Google Shape;196;p15"/>
          <p:cNvSpPr/>
          <p:nvPr/>
        </p:nvSpPr>
        <p:spPr>
          <a:xfrm>
            <a:off x="5150525" y="3231450"/>
            <a:ext cx="1619900" cy="839600"/>
          </a:xfrm>
          <a:custGeom>
            <a:rect b="b" l="l" r="r" t="t"/>
            <a:pathLst>
              <a:path extrusionOk="0" h="33584" w="64796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7" name="Google Shape;197;p15"/>
          <p:cNvGrpSpPr/>
          <p:nvPr/>
        </p:nvGrpSpPr>
        <p:grpSpPr>
          <a:xfrm>
            <a:off x="3189100" y="2403814"/>
            <a:ext cx="2827819" cy="1666506"/>
            <a:chOff x="3189100" y="2403814"/>
            <a:chExt cx="2827819" cy="1666506"/>
          </a:xfrm>
        </p:grpSpPr>
        <p:cxnSp>
          <p:nvCxnSpPr>
            <p:cNvPr id="198" name="Google Shape;198;p15"/>
            <p:cNvCxnSpPr/>
            <p:nvPr/>
          </p:nvCxnSpPr>
          <p:spPr>
            <a:xfrm flipH="1" rot="10800000">
              <a:off x="4380086" y="3097333"/>
              <a:ext cx="1594500" cy="945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5"/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5"/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5"/>
            <p:cNvCxnSpPr/>
            <p:nvPr/>
          </p:nvCxnSpPr>
          <p:spPr>
            <a:xfrm flipH="1" rot="10800000">
              <a:off x="3301997" y="2439067"/>
              <a:ext cx="1594500" cy="945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5"/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5"/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15"/>
            <p:cNvCxnSpPr/>
            <p:nvPr/>
          </p:nvCxnSpPr>
          <p:spPr>
            <a:xfrm flipH="1" rot="10800000">
              <a:off x="3301997" y="2438336"/>
              <a:ext cx="1594500" cy="945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15"/>
            <p:cNvCxnSpPr/>
            <p:nvPr/>
          </p:nvCxnSpPr>
          <p:spPr>
            <a:xfrm flipH="1" rot="10800000">
              <a:off x="4422419" y="3069111"/>
              <a:ext cx="1594500" cy="9456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6" name="Google Shape;206;p1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82E87"/>
                </a:solidFill>
              </a:rPr>
              <a:t>Types of NoSQL Databases</a:t>
            </a:r>
            <a:endParaRPr>
              <a:solidFill>
                <a:srgbClr val="482E87"/>
              </a:solidFill>
            </a:endParaRPr>
          </a:p>
        </p:txBody>
      </p:sp>
      <p:sp>
        <p:nvSpPr>
          <p:cNvPr id="207" name="Google Shape;207;p15"/>
          <p:cNvSpPr/>
          <p:nvPr/>
        </p:nvSpPr>
        <p:spPr>
          <a:xfrm>
            <a:off x="2419074" y="1627851"/>
            <a:ext cx="1561250" cy="1362900"/>
          </a:xfrm>
          <a:custGeom>
            <a:rect b="b" l="l" r="r" t="t"/>
            <a:pathLst>
              <a:path extrusionOk="0" h="54516" w="6245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08" name="Google Shape;208;p15"/>
          <p:cNvGrpSpPr/>
          <p:nvPr/>
        </p:nvGrpSpPr>
        <p:grpSpPr>
          <a:xfrm>
            <a:off x="-239" y="1462688"/>
            <a:ext cx="2352743" cy="1512962"/>
            <a:chOff x="480188" y="1462650"/>
            <a:chExt cx="1872309" cy="1512962"/>
          </a:xfrm>
        </p:grpSpPr>
        <p:sp>
          <p:nvSpPr>
            <p:cNvPr id="209" name="Google Shape;209;p15"/>
            <p:cNvSpPr txBox="1"/>
            <p:nvPr/>
          </p:nvSpPr>
          <p:spPr>
            <a:xfrm>
              <a:off x="480197" y="1794212"/>
              <a:ext cx="1872300" cy="11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Simple data mode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 Cases: Caching, session management, storing user preferences.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Redis, Memcached, Amazon DynamoDB</a:t>
              </a:r>
              <a:endParaRPr b="1" sz="11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0" name="Google Shape;210;p15"/>
            <p:cNvSpPr txBox="1"/>
            <p:nvPr/>
          </p:nvSpPr>
          <p:spPr>
            <a:xfrm>
              <a:off x="480188" y="146265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Key-Value Stores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211" name="Google Shape;211;p15"/>
          <p:cNvSpPr/>
          <p:nvPr/>
        </p:nvSpPr>
        <p:spPr>
          <a:xfrm flipH="1">
            <a:off x="5221411" y="1627851"/>
            <a:ext cx="1561250" cy="1362900"/>
          </a:xfrm>
          <a:custGeom>
            <a:rect b="b" l="l" r="r" t="t"/>
            <a:pathLst>
              <a:path extrusionOk="0" h="54516" w="6245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12" name="Google Shape;212;p15"/>
          <p:cNvGrpSpPr/>
          <p:nvPr/>
        </p:nvGrpSpPr>
        <p:grpSpPr>
          <a:xfrm>
            <a:off x="6791325" y="1460875"/>
            <a:ext cx="2665800" cy="941000"/>
            <a:chOff x="6791325" y="1460875"/>
            <a:chExt cx="2665800" cy="941000"/>
          </a:xfrm>
        </p:grpSpPr>
        <p:sp>
          <p:nvSpPr>
            <p:cNvPr id="213" name="Google Shape;213;p15"/>
            <p:cNvSpPr txBox="1"/>
            <p:nvPr/>
          </p:nvSpPr>
          <p:spPr>
            <a:xfrm flipH="1">
              <a:off x="6791400" y="1792275"/>
              <a:ext cx="23526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Store data in columns, optimized for high write throughput.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 Cases: Time-series data, log analysis, social media feeds.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Cassandra, HBase</a:t>
              </a:r>
              <a:endParaRPr b="1" sz="11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4" name="Google Shape;214;p15"/>
            <p:cNvSpPr txBox="1"/>
            <p:nvPr/>
          </p:nvSpPr>
          <p:spPr>
            <a:xfrm flipH="1">
              <a:off x="6791325" y="1460875"/>
              <a:ext cx="2665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Column-Family Databases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15" name="Google Shape;215;p15"/>
          <p:cNvGrpSpPr/>
          <p:nvPr/>
        </p:nvGrpSpPr>
        <p:grpSpPr>
          <a:xfrm>
            <a:off x="3963387" y="1406817"/>
            <a:ext cx="1165988" cy="1568666"/>
            <a:chOff x="3478424" y="1308364"/>
            <a:chExt cx="2187185" cy="2942536"/>
          </a:xfrm>
        </p:grpSpPr>
        <p:sp>
          <p:nvSpPr>
            <p:cNvPr id="216" name="Google Shape;216;p15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" name="Google Shape;259;p1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60" name="Google Shape;260;p1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2" name="Google Shape;262;p15"/>
          <p:cNvGrpSpPr/>
          <p:nvPr/>
        </p:nvGrpSpPr>
        <p:grpSpPr>
          <a:xfrm>
            <a:off x="5083909" y="2059788"/>
            <a:ext cx="1165988" cy="1568666"/>
            <a:chOff x="3478424" y="1308364"/>
            <a:chExt cx="2187185" cy="2942536"/>
          </a:xfrm>
        </p:grpSpPr>
        <p:sp>
          <p:nvSpPr>
            <p:cNvPr id="263" name="Google Shape;263;p15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1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307" name="Google Shape;307;p1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9" name="Google Shape;309;p15"/>
          <p:cNvGrpSpPr/>
          <p:nvPr/>
        </p:nvGrpSpPr>
        <p:grpSpPr>
          <a:xfrm>
            <a:off x="2926243" y="2030519"/>
            <a:ext cx="1165988" cy="1568666"/>
            <a:chOff x="3478424" y="1308364"/>
            <a:chExt cx="2187185" cy="2942536"/>
          </a:xfrm>
        </p:grpSpPr>
        <p:sp>
          <p:nvSpPr>
            <p:cNvPr id="310" name="Google Shape;310;p15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1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354" name="Google Shape;354;p1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6" name="Google Shape;356;p15"/>
          <p:cNvGrpSpPr/>
          <p:nvPr/>
        </p:nvGrpSpPr>
        <p:grpSpPr>
          <a:xfrm>
            <a:off x="4046765" y="2683491"/>
            <a:ext cx="1165988" cy="1568666"/>
            <a:chOff x="3478424" y="1308364"/>
            <a:chExt cx="2187185" cy="2942536"/>
          </a:xfrm>
        </p:grpSpPr>
        <p:sp>
          <p:nvSpPr>
            <p:cNvPr id="357" name="Google Shape;357;p15"/>
            <p:cNvSpPr/>
            <p:nvPr/>
          </p:nvSpPr>
          <p:spPr>
            <a:xfrm>
              <a:off x="3485139" y="2969821"/>
              <a:ext cx="2180470" cy="1281079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3793045" y="1947520"/>
              <a:ext cx="1550129" cy="2096604"/>
            </a:xfrm>
            <a:custGeom>
              <a:rect b="b" l="l" r="r" t="t"/>
              <a:pathLst>
                <a:path extrusionOk="0" h="71307" w="52721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3784988" y="1482593"/>
              <a:ext cx="1566242" cy="929825"/>
            </a:xfrm>
            <a:custGeom>
              <a:rect b="b" l="l" r="r" t="t"/>
              <a:pathLst>
                <a:path extrusionOk="0" h="31624" w="53269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3818244" y="2089627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3818244" y="2153697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3818244" y="2218120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3818244" y="228254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3818244" y="2346966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3818244" y="246178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3818244" y="2526209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3818244" y="2590250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3818244" y="2654673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3818244" y="271909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3818244" y="283391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3818244" y="289833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3818244" y="2962762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3818244" y="3026803"/>
              <a:ext cx="711364" cy="456885"/>
            </a:xfrm>
            <a:custGeom>
              <a:rect b="b" l="l" r="r" t="t"/>
              <a:pathLst>
                <a:path extrusionOk="0" h="15539" w="24194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3818244" y="309122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3818244" y="3206046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3818244" y="3270469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3818244" y="3334892"/>
              <a:ext cx="711364" cy="456533"/>
            </a:xfrm>
            <a:custGeom>
              <a:rect b="b" l="l" r="r" t="t"/>
              <a:pathLst>
                <a:path extrusionOk="0" h="15527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3818244" y="3399315"/>
              <a:ext cx="711364" cy="456503"/>
            </a:xfrm>
            <a:custGeom>
              <a:rect b="b" l="l" r="r" t="t"/>
              <a:pathLst>
                <a:path extrusionOk="0" h="15526" w="24194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3818244" y="3463385"/>
              <a:ext cx="711364" cy="456856"/>
            </a:xfrm>
            <a:custGeom>
              <a:rect b="b" l="l" r="r" t="t"/>
              <a:pathLst>
                <a:path extrusionOk="0" h="15538" w="24194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4606639" y="2089627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4606639" y="2153697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4606639" y="2218120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4606639" y="228254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4606639" y="2346966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4606639" y="246178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4606639" y="2526209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4606639" y="2590250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4606639" y="2654673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4606639" y="271909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4606639" y="283391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606639" y="289833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4606639" y="2962762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606639" y="3026803"/>
              <a:ext cx="711011" cy="456885"/>
            </a:xfrm>
            <a:custGeom>
              <a:rect b="b" l="l" r="r" t="t"/>
              <a:pathLst>
                <a:path extrusionOk="0" h="15539" w="24182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4606639" y="309122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606639" y="3206046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606639" y="3270469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4606639" y="3334892"/>
              <a:ext cx="711011" cy="456533"/>
            </a:xfrm>
            <a:custGeom>
              <a:rect b="b" l="l" r="r" t="t"/>
              <a:pathLst>
                <a:path extrusionOk="0" h="15527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4606639" y="3399315"/>
              <a:ext cx="711011" cy="456503"/>
            </a:xfrm>
            <a:custGeom>
              <a:rect b="b" l="l" r="r" t="t"/>
              <a:pathLst>
                <a:path extrusionOk="0" h="15526" w="24182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4606639" y="3463385"/>
              <a:ext cx="711011" cy="456856"/>
            </a:xfrm>
            <a:custGeom>
              <a:rect b="b" l="l" r="r" t="t"/>
              <a:pathLst>
                <a:path extrusionOk="0" h="15538" w="24182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0" name="Google Shape;400;p15"/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01" name="Google Shape;401;p15"/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rect b="b" l="l" r="r" t="t"/>
                <a:pathLst>
                  <a:path extrusionOk="0" h="44914" w="78439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rect b="b" l="l" r="r" t="t"/>
                <a:pathLst>
                  <a:path extrusionOk="0" h="46572" w="79261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3" name="Google Shape;403;p15"/>
          <p:cNvGrpSpPr/>
          <p:nvPr/>
        </p:nvGrpSpPr>
        <p:grpSpPr>
          <a:xfrm>
            <a:off x="0" y="3069100"/>
            <a:ext cx="2352702" cy="1844300"/>
            <a:chOff x="0" y="3069100"/>
            <a:chExt cx="2352702" cy="1844300"/>
          </a:xfrm>
        </p:grpSpPr>
        <p:sp>
          <p:nvSpPr>
            <p:cNvPr id="404" name="Google Shape;404;p15"/>
            <p:cNvSpPr txBox="1"/>
            <p:nvPr/>
          </p:nvSpPr>
          <p:spPr>
            <a:xfrm>
              <a:off x="0" y="3400500"/>
              <a:ext cx="2352600" cy="15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Store data in flexible, document-like structures (e.g., JSON, XML).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 Cases: Content management systems, e-commerce platforms, storing user profiles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100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MongoDB, Couchbase, DocumentDB.</a:t>
              </a:r>
              <a:endParaRPr b="1" sz="11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5" name="Google Shape;405;p15"/>
            <p:cNvSpPr txBox="1"/>
            <p:nvPr/>
          </p:nvSpPr>
          <p:spPr>
            <a:xfrm>
              <a:off x="99402" y="3069100"/>
              <a:ext cx="2253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Document Databases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06" name="Google Shape;406;p15"/>
          <p:cNvSpPr/>
          <p:nvPr/>
        </p:nvSpPr>
        <p:spPr>
          <a:xfrm>
            <a:off x="2418775" y="3231450"/>
            <a:ext cx="1631125" cy="839600"/>
          </a:xfrm>
          <a:custGeom>
            <a:rect b="b" l="l" r="r" t="t"/>
            <a:pathLst>
              <a:path extrusionOk="0" h="33584" w="65245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407" name="Google Shape;407;p15"/>
          <p:cNvGrpSpPr/>
          <p:nvPr/>
        </p:nvGrpSpPr>
        <p:grpSpPr>
          <a:xfrm>
            <a:off x="6791400" y="3069100"/>
            <a:ext cx="1872411" cy="2074385"/>
            <a:chOff x="6791400" y="3069100"/>
            <a:chExt cx="1872411" cy="2074385"/>
          </a:xfrm>
        </p:grpSpPr>
        <p:sp>
          <p:nvSpPr>
            <p:cNvPr id="408" name="Google Shape;408;p15"/>
            <p:cNvSpPr txBox="1"/>
            <p:nvPr/>
          </p:nvSpPr>
          <p:spPr>
            <a:xfrm flipH="1">
              <a:off x="6791400" y="3400485"/>
              <a:ext cx="1872300" cy="17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Represent data as nodes and relationships between them.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 Cases: Social networks, recommendation systems, fraud detection.</a:t>
              </a:r>
              <a:endParaRPr sz="1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100">
                  <a:solidFill>
                    <a:srgbClr val="9659F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Neo4j, JanusGraph</a:t>
              </a:r>
              <a:endParaRPr b="1" sz="1100">
                <a:solidFill>
                  <a:srgbClr val="9659F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9" name="Google Shape;409;p15"/>
            <p:cNvSpPr txBox="1"/>
            <p:nvPr/>
          </p:nvSpPr>
          <p:spPr>
            <a:xfrm flipH="1">
              <a:off x="6791511" y="3069100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Graph Databases</a:t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10" name="Google Shape;410;p15"/>
          <p:cNvSpPr/>
          <p:nvPr/>
        </p:nvSpPr>
        <p:spPr>
          <a:xfrm>
            <a:off x="5160025" y="3231450"/>
            <a:ext cx="1610400" cy="839600"/>
          </a:xfrm>
          <a:custGeom>
            <a:rect b="b" l="l" r="r" t="t"/>
            <a:pathLst>
              <a:path extrusionOk="0" h="33584" w="64416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1" name="Google Shape;411;p15"/>
          <p:cNvSpPr txBox="1"/>
          <p:nvPr/>
        </p:nvSpPr>
        <p:spPr>
          <a:xfrm>
            <a:off x="34800" y="852550"/>
            <a:ext cx="9109200" cy="42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2" name="Google Shape;4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788" y="884800"/>
            <a:ext cx="5037175" cy="42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</a:t>
            </a:r>
            <a:endParaRPr/>
          </a:p>
        </p:txBody>
      </p:sp>
      <p:sp>
        <p:nvSpPr>
          <p:cNvPr id="629" name="Google Shape;629;p42"/>
          <p:cNvSpPr txBox="1"/>
          <p:nvPr/>
        </p:nvSpPr>
        <p:spPr>
          <a:xfrm>
            <a:off x="663600" y="994500"/>
            <a:ext cx="78168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🛠️ Deployment Options: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🖥️ Single Node Setup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🗃️ Cluster Setup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including: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Ports &amp; Firewalls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Ensure required ports are open.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Erlang Communication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Configure and test inter-node communication.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Node Preparation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Ready each CouchDB node for clustering.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Cluster Setup Wizard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Use the built-in UI for step-by-step setup.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Cluster Setup API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Automate cluster setup via REST API.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3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43"/>
          <p:cNvPicPr preferRelativeResize="0"/>
          <p:nvPr/>
        </p:nvPicPr>
        <p:blipFill rotWithShape="1">
          <a:blip r:embed="rId3">
            <a:alphaModFix/>
          </a:blip>
          <a:srcRect b="52677" l="4608" r="29174" t="11978"/>
          <a:stretch/>
        </p:blipFill>
        <p:spPr>
          <a:xfrm>
            <a:off x="514775" y="2839900"/>
            <a:ext cx="5486146" cy="16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3"/>
          <p:cNvPicPr preferRelativeResize="0"/>
          <p:nvPr/>
        </p:nvPicPr>
        <p:blipFill rotWithShape="1">
          <a:blip r:embed="rId4">
            <a:alphaModFix/>
          </a:blip>
          <a:srcRect b="57356" l="4442" r="55462" t="10619"/>
          <a:stretch/>
        </p:blipFill>
        <p:spPr>
          <a:xfrm>
            <a:off x="514775" y="1003200"/>
            <a:ext cx="3666350" cy="16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4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CURL</a:t>
            </a:r>
            <a:endParaRPr/>
          </a:p>
        </p:txBody>
      </p:sp>
      <p:pic>
        <p:nvPicPr>
          <p:cNvPr id="642" name="Google Shape;642;p44"/>
          <p:cNvPicPr preferRelativeResize="0"/>
          <p:nvPr/>
        </p:nvPicPr>
        <p:blipFill rotWithShape="1">
          <a:blip r:embed="rId3">
            <a:alphaModFix/>
          </a:blip>
          <a:srcRect b="63432" l="7403" r="7198" t="17294"/>
          <a:stretch/>
        </p:blipFill>
        <p:spPr>
          <a:xfrm>
            <a:off x="514775" y="981950"/>
            <a:ext cx="6110573" cy="7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4"/>
          <p:cNvPicPr preferRelativeResize="0"/>
          <p:nvPr/>
        </p:nvPicPr>
        <p:blipFill rotWithShape="1">
          <a:blip r:embed="rId4">
            <a:alphaModFix/>
          </a:blip>
          <a:srcRect b="45897" l="30998" r="23554" t="37566"/>
          <a:stretch/>
        </p:blipFill>
        <p:spPr>
          <a:xfrm>
            <a:off x="514775" y="2864900"/>
            <a:ext cx="5555400" cy="11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4"/>
          <p:cNvSpPr txBox="1"/>
          <p:nvPr/>
        </p:nvSpPr>
        <p:spPr>
          <a:xfrm>
            <a:off x="514775" y="1849100"/>
            <a:ext cx="751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curl -X PUT http://adm:pass@127.0.0.1:5984/_users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curl -X PUT http://adm:pass@127.0.0.1:5984/_replicator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curl -X PUT h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tp://adm:pass@127.0.0.1:5984/_global_changes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Ports Overview</a:t>
            </a:r>
            <a:endParaRPr/>
          </a:p>
        </p:txBody>
      </p:sp>
      <p:graphicFrame>
        <p:nvGraphicFramePr>
          <p:cNvPr id="650" name="Google Shape;650;p45"/>
          <p:cNvGraphicFramePr/>
          <p:nvPr/>
        </p:nvGraphicFramePr>
        <p:xfrm>
          <a:off x="514750" y="93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{832F7ADC-4B31-4B10-ABFD-5EA9B3BDD058}</a:tableStyleId>
              </a:tblPr>
              <a:tblGrid>
                <a:gridCol w="1318925"/>
                <a:gridCol w="895900"/>
                <a:gridCol w="2074375"/>
                <a:gridCol w="3825225"/>
              </a:tblGrid>
              <a:tr h="51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Port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Protocol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Recommended Binding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Purpose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5984</a:t>
                      </a:r>
                      <a:endParaRPr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TCP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Localhost or any (0.0.0.0)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📥 Main HTTP API for CouchDB (standalone &amp; cluster)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2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4369</a:t>
                      </a:r>
                      <a:endParaRPr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TCP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Localhost (single-node) or LAN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🧠 Erlang Port Mapper Daemon (EPMD), for clustering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97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&gt;1024</a:t>
                      </a: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(e.g., </a:t>
                      </a:r>
                      <a:r>
                        <a:rPr lang="en-GB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9100-9200</a:t>
                      </a: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TCP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Private interface only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🔗 Inter-node communication in Erlang cluster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🔐 Firewall Rules</a:t>
            </a:r>
            <a:endParaRPr/>
          </a:p>
        </p:txBody>
      </p:sp>
      <p:sp>
        <p:nvSpPr>
          <p:cNvPr id="656" name="Google Shape;656;p46"/>
          <p:cNvSpPr txBox="1"/>
          <p:nvPr/>
        </p:nvSpPr>
        <p:spPr>
          <a:xfrm>
            <a:off x="899225" y="981950"/>
            <a:ext cx="7345500" cy="2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Allow 5984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 HTTP access (local or external, depending on use).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Allow 4369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between CouchDB nodes in a cluster.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Open a fixed range (e.g., 9100-9102)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 cluster communication: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Single node: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One port (e.g., 9100)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 nodes: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Three ports (e.g., 9100–9102)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5167200" y="4505875"/>
            <a:ext cx="397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5986 is obsolete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(was used in CouchDB 2.x).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CRUD Operations via REST API</a:t>
            </a:r>
            <a:endParaRPr b="1" sz="3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3" name="Google Shape;663;p47"/>
          <p:cNvSpPr txBox="1"/>
          <p:nvPr/>
        </p:nvSpPr>
        <p:spPr>
          <a:xfrm>
            <a:off x="570325" y="1097575"/>
            <a:ext cx="66618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Create: PUT /db/doc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Read: GET /db/doc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Update: PUT /db/doc?rev=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Delete: DELETE /db/doc?rev=</a:t>
            </a:r>
            <a:b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</a:t>
            </a:r>
            <a:endParaRPr/>
          </a:p>
        </p:txBody>
      </p:sp>
      <p:pic>
        <p:nvPicPr>
          <p:cNvPr id="669" name="Google Shape;669;p48"/>
          <p:cNvPicPr preferRelativeResize="0"/>
          <p:nvPr/>
        </p:nvPicPr>
        <p:blipFill rotWithShape="1">
          <a:blip r:embed="rId3">
            <a:alphaModFix/>
          </a:blip>
          <a:srcRect b="41783" l="31167" r="32892" t="51616"/>
          <a:stretch/>
        </p:blipFill>
        <p:spPr>
          <a:xfrm>
            <a:off x="514775" y="1640825"/>
            <a:ext cx="8114400" cy="838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</a:t>
            </a:r>
            <a:endParaRPr/>
          </a:p>
        </p:txBody>
      </p:sp>
      <p:pic>
        <p:nvPicPr>
          <p:cNvPr id="675" name="Google Shape;675;p49"/>
          <p:cNvPicPr preferRelativeResize="0"/>
          <p:nvPr/>
        </p:nvPicPr>
        <p:blipFill rotWithShape="1">
          <a:blip r:embed="rId3">
            <a:alphaModFix/>
          </a:blip>
          <a:srcRect b="43633" l="0" r="16107" t="49766"/>
          <a:stretch/>
        </p:blipFill>
        <p:spPr>
          <a:xfrm>
            <a:off x="249925" y="971325"/>
            <a:ext cx="8644099" cy="38257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9"/>
          <p:cNvSpPr txBox="1"/>
          <p:nvPr/>
        </p:nvSpPr>
        <p:spPr>
          <a:xfrm>
            <a:off x="63750" y="1404900"/>
            <a:ext cx="433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curl -X PUT http://couchdb:couchdb@127.0.0.1:5984/students/student001 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-H "Content-Type: application/json" 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-d "{\"name\": \"divya\", \"age\": 22, \"cgpa\": 9.75}"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7" name="Google Shape;677;p49"/>
          <p:cNvSpPr txBox="1"/>
          <p:nvPr/>
        </p:nvSpPr>
        <p:spPr>
          <a:xfrm>
            <a:off x="4627500" y="1404900"/>
            <a:ext cx="4516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curl -X POST http://couchdb:couchdb@127.0.0.1:5984/students/_bulk_docs \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-H "Content-Type: application/json" \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-d '{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"docs": [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{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"name": "name2",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"age": age2,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"cgpa": cgpa2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},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{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"name": "name3",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"age": age3,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  "cgpa": cgpa3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}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]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}'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0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</a:t>
            </a:r>
            <a:endParaRPr/>
          </a:p>
        </p:txBody>
      </p:sp>
      <p:pic>
        <p:nvPicPr>
          <p:cNvPr id="683" name="Google Shape;683;p50"/>
          <p:cNvPicPr preferRelativeResize="0"/>
          <p:nvPr/>
        </p:nvPicPr>
        <p:blipFill rotWithShape="1">
          <a:blip r:embed="rId3">
            <a:alphaModFix/>
          </a:blip>
          <a:srcRect b="68412" l="0" r="0" t="18843"/>
          <a:stretch/>
        </p:blipFill>
        <p:spPr>
          <a:xfrm>
            <a:off x="152400" y="1863850"/>
            <a:ext cx="8646350" cy="6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1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Databases</a:t>
            </a:r>
            <a:endParaRPr/>
          </a:p>
        </p:txBody>
      </p:sp>
      <p:pic>
        <p:nvPicPr>
          <p:cNvPr id="689" name="Google Shape;689;p51"/>
          <p:cNvPicPr preferRelativeResize="0"/>
          <p:nvPr/>
        </p:nvPicPr>
        <p:blipFill rotWithShape="1">
          <a:blip r:embed="rId3">
            <a:alphaModFix/>
          </a:blip>
          <a:srcRect b="5086" l="0" r="0" t="4879"/>
          <a:stretch/>
        </p:blipFill>
        <p:spPr>
          <a:xfrm>
            <a:off x="994200" y="960675"/>
            <a:ext cx="7155552" cy="36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8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339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Metadata</a:t>
            </a:r>
            <a:endParaRPr/>
          </a:p>
        </p:txBody>
      </p:sp>
      <p:pic>
        <p:nvPicPr>
          <p:cNvPr id="695" name="Google Shape;695;p52"/>
          <p:cNvPicPr preferRelativeResize="0"/>
          <p:nvPr/>
        </p:nvPicPr>
        <p:blipFill rotWithShape="1">
          <a:blip r:embed="rId3">
            <a:alphaModFix/>
          </a:blip>
          <a:srcRect b="5080" l="0" r="0" t="4356"/>
          <a:stretch/>
        </p:blipFill>
        <p:spPr>
          <a:xfrm>
            <a:off x="994225" y="992575"/>
            <a:ext cx="7155552" cy="364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3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</a:t>
            </a:r>
            <a:endParaRPr/>
          </a:p>
        </p:txBody>
      </p:sp>
      <p:pic>
        <p:nvPicPr>
          <p:cNvPr id="701" name="Google Shape;701;p53"/>
          <p:cNvPicPr preferRelativeResize="0"/>
          <p:nvPr/>
        </p:nvPicPr>
        <p:blipFill rotWithShape="1">
          <a:blip r:embed="rId3">
            <a:alphaModFix/>
          </a:blip>
          <a:srcRect b="5339" l="0" r="0" t="4619"/>
          <a:stretch/>
        </p:blipFill>
        <p:spPr>
          <a:xfrm>
            <a:off x="994200" y="1056325"/>
            <a:ext cx="7155552" cy="348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4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Mango</a:t>
            </a:r>
            <a:r>
              <a:rPr lang="en-GB"/>
              <a:t> Query</a:t>
            </a:r>
            <a:endParaRPr/>
          </a:p>
        </p:txBody>
      </p:sp>
      <p:pic>
        <p:nvPicPr>
          <p:cNvPr id="707" name="Google Shape;707;p54"/>
          <p:cNvPicPr preferRelativeResize="0"/>
          <p:nvPr/>
        </p:nvPicPr>
        <p:blipFill rotWithShape="1">
          <a:blip r:embed="rId3">
            <a:alphaModFix/>
          </a:blip>
          <a:srcRect b="4822" l="0" r="57555" t="4876"/>
          <a:stretch/>
        </p:blipFill>
        <p:spPr>
          <a:xfrm>
            <a:off x="673125" y="1173225"/>
            <a:ext cx="3037152" cy="363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4"/>
          <p:cNvPicPr preferRelativeResize="0"/>
          <p:nvPr/>
        </p:nvPicPr>
        <p:blipFill rotWithShape="1">
          <a:blip r:embed="rId3">
            <a:alphaModFix/>
          </a:blip>
          <a:srcRect b="47436" l="43049" r="0" t="4878"/>
          <a:stretch/>
        </p:blipFill>
        <p:spPr>
          <a:xfrm>
            <a:off x="3993025" y="1173225"/>
            <a:ext cx="4915123" cy="363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an Index</a:t>
            </a:r>
            <a:endParaRPr/>
          </a:p>
        </p:txBody>
      </p:sp>
      <p:pic>
        <p:nvPicPr>
          <p:cNvPr id="714" name="Google Shape;714;p55"/>
          <p:cNvPicPr preferRelativeResize="0"/>
          <p:nvPr/>
        </p:nvPicPr>
        <p:blipFill rotWithShape="1">
          <a:blip r:embed="rId3">
            <a:alphaModFix/>
          </a:blip>
          <a:srcRect b="29905" l="14530" r="56805" t="9631"/>
          <a:stretch/>
        </p:blipFill>
        <p:spPr>
          <a:xfrm>
            <a:off x="2983238" y="1083950"/>
            <a:ext cx="3177475" cy="377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Viewing an Index</a:t>
            </a:r>
            <a:endParaRPr/>
          </a:p>
        </p:txBody>
      </p:sp>
      <p:pic>
        <p:nvPicPr>
          <p:cNvPr id="720" name="Google Shape;720;p56"/>
          <p:cNvPicPr preferRelativeResize="0"/>
          <p:nvPr/>
        </p:nvPicPr>
        <p:blipFill rotWithShape="1">
          <a:blip r:embed="rId3">
            <a:alphaModFix/>
          </a:blip>
          <a:srcRect b="20929" l="45423" r="0" t="31546"/>
          <a:stretch/>
        </p:blipFill>
        <p:spPr>
          <a:xfrm>
            <a:off x="1508888" y="1286125"/>
            <a:ext cx="6126226" cy="30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7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🔍 Comparison Operators</a:t>
            </a:r>
            <a:endParaRPr sz="3000"/>
          </a:p>
        </p:txBody>
      </p:sp>
      <p:graphicFrame>
        <p:nvGraphicFramePr>
          <p:cNvPr id="726" name="Google Shape;726;p57"/>
          <p:cNvGraphicFramePr/>
          <p:nvPr/>
        </p:nvGraphicFramePr>
        <p:xfrm>
          <a:off x="1227000" y="945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{832F7ADC-4B31-4B10-ABFD-5EA9B3BDD058}</a:tableStyleId>
              </a:tblPr>
              <a:tblGrid>
                <a:gridCol w="1063950"/>
                <a:gridCol w="2482550"/>
                <a:gridCol w="31435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Operator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Meaning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Example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$eq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Equal to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"age": { "$eq": 21 } }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$ne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Not equal to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"age": { "$ne": 21 } }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$gt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Greater than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"cgpa": { "$gt": 9.0 } }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$gte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Greater than or equal to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"age": { "$gte": 22 } }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$lt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Less than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"age": { "$lt": 25 } }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$lte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Less than or equal to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"cgpa": { "$lte": 9.5 } }</a:t>
                      </a:r>
                      <a:endParaRPr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🔁 Logical Operators</a:t>
            </a:r>
            <a:endParaRPr sz="3000"/>
          </a:p>
        </p:txBody>
      </p:sp>
      <p:graphicFrame>
        <p:nvGraphicFramePr>
          <p:cNvPr id="732" name="Google Shape;732;p58"/>
          <p:cNvGraphicFramePr/>
          <p:nvPr/>
        </p:nvGraphicFramePr>
        <p:xfrm>
          <a:off x="576813" y="1185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{832F7ADC-4B31-4B10-ABFD-5EA9B3BDD058}</a:tableStyleId>
              </a:tblPr>
              <a:tblGrid>
                <a:gridCol w="1022700"/>
                <a:gridCol w="1615750"/>
                <a:gridCol w="54139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Operator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Meaning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Example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$and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Logical AND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"$and": [ { "age": { "$gt": 20 } }, { "cgpa": { "$gt": 9 } } ]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$or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Logical OR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"$or": [ { "age": 21 }, { "cgpa": 9.5 } ]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$not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Logical NOT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"age": { "$not": { "$gt": 20 } }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$nor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None of the conditions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"$nor": [ { "cgpa": { "$gt": 9 } }, { "age": { "$lt": 20 } } ]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9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📋 Element Operators</a:t>
            </a:r>
            <a:endParaRPr b="1" sz="30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aphicFrame>
        <p:nvGraphicFramePr>
          <p:cNvPr id="738" name="Google Shape;738;p59"/>
          <p:cNvGraphicFramePr/>
          <p:nvPr/>
        </p:nvGraphicFramePr>
        <p:xfrm>
          <a:off x="1041463" y="191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{832F7ADC-4B31-4B10-ABFD-5EA9B3BDD058}</a:tableStyleId>
              </a:tblPr>
              <a:tblGrid>
                <a:gridCol w="1037925"/>
                <a:gridCol w="2390350"/>
                <a:gridCol w="36327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Operator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Meaning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Example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$exists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Field exists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"cgpa": { "$exists": true }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$type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Field is of specific type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"age": { "$type": "number" }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3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🗂️ Array Operators</a:t>
            </a:r>
            <a:endParaRPr sz="3000"/>
          </a:p>
        </p:txBody>
      </p:sp>
      <p:graphicFrame>
        <p:nvGraphicFramePr>
          <p:cNvPr id="744" name="Google Shape;744;p60"/>
          <p:cNvGraphicFramePr/>
          <p:nvPr/>
        </p:nvGraphicFramePr>
        <p:xfrm>
          <a:off x="514775" y="108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{832F7ADC-4B31-4B10-ABFD-5EA9B3BDD058}</a:tableStyleId>
              </a:tblPr>
              <a:tblGrid>
                <a:gridCol w="1041150"/>
                <a:gridCol w="2602875"/>
                <a:gridCol w="43877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Operator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Meaning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Example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$in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Value is in array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"name": { "$in": ["divya", "pavan"] }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$nin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Value is not in array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"cgpa": { "$nin": [9.0, 9.5] }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$size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Array has a specific size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"hobbies": { "$size": 3 }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$all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Array contains all values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rgbClr val="188038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{ "tags": { "$all": ["math", "cs"] } }</a:t>
                      </a:r>
                      <a:endParaRPr b="1" sz="1800">
                        <a:solidFill>
                          <a:srgbClr val="188038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1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</a:t>
            </a:r>
            <a:endParaRPr/>
          </a:p>
        </p:txBody>
      </p:sp>
      <p:pic>
        <p:nvPicPr>
          <p:cNvPr id="750" name="Google Shape;750;p61"/>
          <p:cNvPicPr preferRelativeResize="0"/>
          <p:nvPr/>
        </p:nvPicPr>
        <p:blipFill rotWithShape="1">
          <a:blip r:embed="rId3">
            <a:alphaModFix/>
          </a:blip>
          <a:srcRect b="25943" l="0" r="0" t="55575"/>
          <a:stretch/>
        </p:blipFill>
        <p:spPr>
          <a:xfrm>
            <a:off x="994200" y="981950"/>
            <a:ext cx="7155552" cy="7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1"/>
          <p:cNvSpPr txBox="1"/>
          <p:nvPr/>
        </p:nvSpPr>
        <p:spPr>
          <a:xfrm>
            <a:off x="367950" y="3092475"/>
            <a:ext cx="840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curl -X GET http://couchdb:couchdb@127.0.0.1:5984/students/student001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curl -X PUT http://couchdb:couchdb@127.0.0.1:5984/students/student001 \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-H "Content-Type: application/json" \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-d "{\"_rev\": \"1-0377202eccda3bd95b8b3316ccf25c0b\", \"name\": \"divya\", \"age\": 21, \"cgpa\": 9.75}"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Document-based Databases</a:t>
            </a:r>
            <a:endParaRPr/>
          </a:p>
        </p:txBody>
      </p:sp>
      <p:sp>
        <p:nvSpPr>
          <p:cNvPr id="424" name="Google Shape;424;p17"/>
          <p:cNvSpPr txBox="1"/>
          <p:nvPr/>
        </p:nvSpPr>
        <p:spPr>
          <a:xfrm>
            <a:off x="713625" y="813700"/>
            <a:ext cx="77562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Document-based databases store data as documents, usually in JSON-like formats (BSON for MongoDB).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Characteristics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Flexible schema design.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Each document can contain different fields and structures.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Ideal for unstructured or semi-structured data.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Cases</a:t>
            </a:r>
            <a:r>
              <a:rPr lang="en-GB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endParaRPr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Content management systems.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E-commerce platforms.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○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Real-time analytics.</a:t>
            </a:r>
            <a:b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</a:t>
            </a:r>
            <a:endParaRPr/>
          </a:p>
        </p:txBody>
      </p:sp>
      <p:pic>
        <p:nvPicPr>
          <p:cNvPr id="757" name="Google Shape;757;p62"/>
          <p:cNvPicPr preferRelativeResize="0"/>
          <p:nvPr/>
        </p:nvPicPr>
        <p:blipFill rotWithShape="1">
          <a:blip r:embed="rId3">
            <a:alphaModFix/>
          </a:blip>
          <a:srcRect b="14063" l="48598" r="14080" t="69039"/>
          <a:stretch/>
        </p:blipFill>
        <p:spPr>
          <a:xfrm>
            <a:off x="597250" y="1492025"/>
            <a:ext cx="7635926" cy="19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3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Replication</a:t>
            </a:r>
            <a:endParaRPr/>
          </a:p>
        </p:txBody>
      </p:sp>
      <p:pic>
        <p:nvPicPr>
          <p:cNvPr id="763" name="Google Shape;763;p63"/>
          <p:cNvPicPr preferRelativeResize="0"/>
          <p:nvPr/>
        </p:nvPicPr>
        <p:blipFill rotWithShape="1">
          <a:blip r:embed="rId3">
            <a:alphaModFix/>
          </a:blip>
          <a:srcRect b="5086" l="0" r="0" t="4879"/>
          <a:stretch/>
        </p:blipFill>
        <p:spPr>
          <a:xfrm>
            <a:off x="994225" y="1003200"/>
            <a:ext cx="7155552" cy="36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4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Replication</a:t>
            </a:r>
            <a:endParaRPr sz="2400"/>
          </a:p>
        </p:txBody>
      </p:sp>
      <p:sp>
        <p:nvSpPr>
          <p:cNvPr id="769" name="Google Shape;769;p64"/>
          <p:cNvSpPr txBox="1"/>
          <p:nvPr/>
        </p:nvSpPr>
        <p:spPr>
          <a:xfrm>
            <a:off x="514800" y="813700"/>
            <a:ext cx="8114400" cy="4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Source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🗂️: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Source Type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Local or remote CouchDB database 🌐.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Authentication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Username/password if needed 🔑.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🎯: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 Type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Local or remote database 🌍.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Authentication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Username/password if needed 🔒.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Options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⚙️: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Replication Type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One-time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Replicates once 🔄.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Continuous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Ongoing sync 🔂.</a:t>
            </a:r>
            <a:b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Replication Document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Custom ID for replication (optional) 🆔.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4" name="Google Shape;774;p65"/>
          <p:cNvCxnSpPr/>
          <p:nvPr/>
        </p:nvCxnSpPr>
        <p:spPr>
          <a:xfrm rot="10800000">
            <a:off x="5598828" y="2784557"/>
            <a:ext cx="5544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65"/>
          <p:cNvCxnSpPr/>
          <p:nvPr/>
        </p:nvCxnSpPr>
        <p:spPr>
          <a:xfrm rot="10800000">
            <a:off x="2995653" y="2784557"/>
            <a:ext cx="5544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Google Shape;776;p65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5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5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5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5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5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2" name="Google Shape;782;p65"/>
          <p:cNvCxnSpPr>
            <a:stCxn id="779" idx="1"/>
            <a:endCxn id="777" idx="3"/>
          </p:cNvCxnSpPr>
          <p:nvPr/>
        </p:nvCxnSpPr>
        <p:spPr>
          <a:xfrm rot="10800000">
            <a:off x="2995350" y="2784544"/>
            <a:ext cx="554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65"/>
          <p:cNvCxnSpPr>
            <a:stCxn id="781" idx="1"/>
            <a:endCxn id="779" idx="3"/>
          </p:cNvCxnSpPr>
          <p:nvPr/>
        </p:nvCxnSpPr>
        <p:spPr>
          <a:xfrm rot="10800000">
            <a:off x="5594025" y="2784544"/>
            <a:ext cx="554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65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543A8"/>
                </a:solidFill>
              </a:rPr>
              <a:t>Advantages of CouchDB</a:t>
            </a:r>
            <a:endParaRPr>
              <a:solidFill>
                <a:srgbClr val="6543A8"/>
              </a:solidFill>
            </a:endParaRPr>
          </a:p>
        </p:txBody>
      </p:sp>
      <p:grpSp>
        <p:nvGrpSpPr>
          <p:cNvPr id="785" name="Google Shape;785;p65"/>
          <p:cNvGrpSpPr/>
          <p:nvPr/>
        </p:nvGrpSpPr>
        <p:grpSpPr>
          <a:xfrm>
            <a:off x="951500" y="1527296"/>
            <a:ext cx="2043900" cy="2580359"/>
            <a:chOff x="1180100" y="1527296"/>
            <a:chExt cx="2043900" cy="2580359"/>
          </a:xfrm>
        </p:grpSpPr>
        <p:grpSp>
          <p:nvGrpSpPr>
            <p:cNvPr id="786" name="Google Shape;786;p65"/>
            <p:cNvGrpSpPr/>
            <p:nvPr/>
          </p:nvGrpSpPr>
          <p:grpSpPr>
            <a:xfrm>
              <a:off x="1180100" y="3092150"/>
              <a:ext cx="2043900" cy="1015506"/>
              <a:chOff x="1180100" y="3092150"/>
              <a:chExt cx="2043900" cy="1015506"/>
            </a:xfrm>
          </p:grpSpPr>
          <p:sp>
            <p:nvSpPr>
              <p:cNvPr id="787" name="Google Shape;787;p65"/>
              <p:cNvSpPr txBox="1"/>
              <p:nvPr/>
            </p:nvSpPr>
            <p:spPr>
              <a:xfrm flipH="1">
                <a:off x="12620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High Availability and Fault Tolerance</a:t>
                </a:r>
                <a:endParaRPr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88" name="Google Shape;788;p65"/>
              <p:cNvSpPr txBox="1"/>
              <p:nvPr/>
            </p:nvSpPr>
            <p:spPr>
              <a:xfrm flipH="1">
                <a:off x="1180100" y="3092150"/>
                <a:ext cx="20439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789" name="Google Shape;789;p65"/>
            <p:cNvSpPr/>
            <p:nvPr/>
          </p:nvSpPr>
          <p:spPr>
            <a:xfrm>
              <a:off x="1611950" y="1527296"/>
              <a:ext cx="1172400" cy="117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90" name="Google Shape;790;p65"/>
          <p:cNvSpPr/>
          <p:nvPr/>
        </p:nvSpPr>
        <p:spPr>
          <a:xfrm>
            <a:off x="1387125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5"/>
          <p:cNvSpPr/>
          <p:nvPr/>
        </p:nvSpPr>
        <p:spPr>
          <a:xfrm>
            <a:off x="1420992" y="2859650"/>
            <a:ext cx="4251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2" name="Google Shape;792;p65"/>
          <p:cNvGrpSpPr/>
          <p:nvPr/>
        </p:nvGrpSpPr>
        <p:grpSpPr>
          <a:xfrm>
            <a:off x="3550050" y="1527296"/>
            <a:ext cx="2070000" cy="2580354"/>
            <a:chOff x="3550050" y="1527296"/>
            <a:chExt cx="2070000" cy="2580354"/>
          </a:xfrm>
        </p:grpSpPr>
        <p:grpSp>
          <p:nvGrpSpPr>
            <p:cNvPr id="793" name="Google Shape;793;p65"/>
            <p:cNvGrpSpPr/>
            <p:nvPr/>
          </p:nvGrpSpPr>
          <p:grpSpPr>
            <a:xfrm>
              <a:off x="3550050" y="3092150"/>
              <a:ext cx="2070000" cy="1015500"/>
              <a:chOff x="3550050" y="3092150"/>
              <a:chExt cx="2070000" cy="1015500"/>
            </a:xfrm>
          </p:grpSpPr>
          <p:sp>
            <p:nvSpPr>
              <p:cNvPr id="794" name="Google Shape;794;p65"/>
              <p:cNvSpPr txBox="1"/>
              <p:nvPr/>
            </p:nvSpPr>
            <p:spPr>
              <a:xfrm>
                <a:off x="3641113" y="3405950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Schema-Free Data Model</a:t>
                </a:r>
                <a:endParaRPr sz="12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95" name="Google Shape;795;p65"/>
              <p:cNvSpPr txBox="1"/>
              <p:nvPr/>
            </p:nvSpPr>
            <p:spPr>
              <a:xfrm>
                <a:off x="3550050" y="3092150"/>
                <a:ext cx="20700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796" name="Google Shape;796;p65"/>
            <p:cNvSpPr/>
            <p:nvPr/>
          </p:nvSpPr>
          <p:spPr>
            <a:xfrm>
              <a:off x="3983888" y="1527296"/>
              <a:ext cx="1172400" cy="117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sz="17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797" name="Google Shape;797;p65"/>
          <p:cNvSpPr/>
          <p:nvPr/>
        </p:nvSpPr>
        <p:spPr>
          <a:xfrm>
            <a:off x="398766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5"/>
          <p:cNvSpPr/>
          <p:nvPr/>
        </p:nvSpPr>
        <p:spPr>
          <a:xfrm>
            <a:off x="4021548" y="2859650"/>
            <a:ext cx="6477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9" name="Google Shape;799;p65"/>
          <p:cNvGrpSpPr/>
          <p:nvPr/>
        </p:nvGrpSpPr>
        <p:grpSpPr>
          <a:xfrm>
            <a:off x="6238300" y="1527296"/>
            <a:ext cx="1872300" cy="2580359"/>
            <a:chOff x="6009700" y="1527296"/>
            <a:chExt cx="1872300" cy="2580359"/>
          </a:xfrm>
        </p:grpSpPr>
        <p:grpSp>
          <p:nvGrpSpPr>
            <p:cNvPr id="800" name="Google Shape;800;p65"/>
            <p:cNvGrpSpPr/>
            <p:nvPr/>
          </p:nvGrpSpPr>
          <p:grpSpPr>
            <a:xfrm>
              <a:off x="6009700" y="3092150"/>
              <a:ext cx="1872300" cy="1015506"/>
              <a:chOff x="6009700" y="3092150"/>
              <a:chExt cx="1872300" cy="1015506"/>
            </a:xfrm>
          </p:grpSpPr>
          <p:sp>
            <p:nvSpPr>
              <p:cNvPr id="801" name="Google Shape;801;p65"/>
              <p:cNvSpPr txBox="1"/>
              <p:nvPr/>
            </p:nvSpPr>
            <p:spPr>
              <a:xfrm>
                <a:off x="60097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Built-in Replication and Synchronization</a:t>
                </a:r>
                <a:endParaRPr sz="12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02" name="Google Shape;802;p65"/>
              <p:cNvSpPr txBox="1"/>
              <p:nvPr/>
            </p:nvSpPr>
            <p:spPr>
              <a:xfrm>
                <a:off x="6009700" y="3092150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803" name="Google Shape;803;p65"/>
            <p:cNvSpPr/>
            <p:nvPr/>
          </p:nvSpPr>
          <p:spPr>
            <a:xfrm>
              <a:off x="6355838" y="1527296"/>
              <a:ext cx="1172400" cy="117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804" name="Google Shape;804;p65"/>
          <p:cNvSpPr/>
          <p:nvPr/>
        </p:nvSpPr>
        <p:spPr>
          <a:xfrm>
            <a:off x="658821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5"/>
          <p:cNvSpPr/>
          <p:nvPr/>
        </p:nvSpPr>
        <p:spPr>
          <a:xfrm>
            <a:off x="6622105" y="2859650"/>
            <a:ext cx="8865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6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and Cons</a:t>
            </a:r>
            <a:endParaRPr/>
          </a:p>
        </p:txBody>
      </p:sp>
      <p:sp>
        <p:nvSpPr>
          <p:cNvPr id="811" name="Google Shape;811;p66"/>
          <p:cNvSpPr txBox="1"/>
          <p:nvPr/>
        </p:nvSpPr>
        <p:spPr>
          <a:xfrm>
            <a:off x="923550" y="914650"/>
            <a:ext cx="7296900" cy="2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Pros: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Easy replication and syncing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RESTful interface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Schema-less design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Slower than some NoSQL databases for certain workloads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●"/>
            </a:pP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Limited support for complex queries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7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COMPARISONS &amp; CONCLUSION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1" name="Google Shape;821;p68"/>
          <p:cNvGraphicFramePr/>
          <p:nvPr/>
        </p:nvGraphicFramePr>
        <p:xfrm>
          <a:off x="289450" y="63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{832F7ADC-4B31-4B10-ABFD-5EA9B3BDD058}</a:tableStyleId>
              </a:tblPr>
              <a:tblGrid>
                <a:gridCol w="1908975"/>
                <a:gridCol w="3785325"/>
                <a:gridCol w="2887950"/>
              </a:tblGrid>
              <a:tr h="598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Feature</a:t>
                      </a:r>
                      <a:endParaRPr b="1" sz="21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MongoDB</a:t>
                      </a:r>
                      <a:endParaRPr b="1" sz="21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CouchDB</a:t>
                      </a:r>
                      <a:endParaRPr b="1" sz="21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Data Format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BSON (Binary JSON)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JSON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3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Query Language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MongoDB Query Language (MQL)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MapReduce (via views)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83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Consistency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Eventual consistency (default)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Strong consistency (ACID)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83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Replication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Replica sets (master-slave)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Master-master replication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Sharding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Horizontal scaling (sharding)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 native sharding</a:t>
                      </a:r>
                      <a:endParaRPr sz="20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6" name="Google Shape;826;p69"/>
          <p:cNvGraphicFramePr/>
          <p:nvPr/>
        </p:nvGraphicFramePr>
        <p:xfrm>
          <a:off x="338613" y="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{832F7ADC-4B31-4B10-ABFD-5EA9B3BDD058}</a:tableStyleId>
              </a:tblPr>
              <a:tblGrid>
                <a:gridCol w="1584800"/>
                <a:gridCol w="3332450"/>
                <a:gridCol w="3549525"/>
              </a:tblGrid>
              <a:tr h="371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Feature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CouchDB 🛠️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MySQL 🧮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Database Type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NoSQL (Document-based)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Relational (SQL-based)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Data Format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JSON documents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Tables with rows and columns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31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Schema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Schema-less (flexible)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Fixed schema (defined tables/columns)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21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Query Language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HTTP API + MapReduce (JavaScript)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Structured Query Language (SQL)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33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ACID Compliance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 (per document)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 (full transaction support)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32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Replication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Master-master replication (via HTTP)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Master-slave or Group Replication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3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Offline Support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Excellent (designed for offline-first)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Poor (requires custom implementation)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52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Use Case Fit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Mobile apps, sync-heavy or distributed systems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Traditional apps, financial systems, structured data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25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Scaling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Horizontal scaling via clustering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Vertical scaling (or sharding with effort)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Binary Data Support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 (attachments)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 (BLOBs)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38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Performance</a:t>
                      </a:r>
                      <a:endParaRPr b="1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Better for unstructured, distributed workloads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Better for complex queries and structured data</a:t>
                      </a: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0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Conparison</a:t>
            </a:r>
            <a:endParaRPr/>
          </a:p>
        </p:txBody>
      </p:sp>
      <p:graphicFrame>
        <p:nvGraphicFramePr>
          <p:cNvPr id="832" name="Google Shape;832;p70"/>
          <p:cNvGraphicFramePr/>
          <p:nvPr/>
        </p:nvGraphicFramePr>
        <p:xfrm>
          <a:off x="1200363" y="122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{832F7ADC-4B31-4B10-ABFD-5EA9B3BDD058}</a:tableStyleId>
              </a:tblPr>
              <a:tblGrid>
                <a:gridCol w="2277825"/>
                <a:gridCol w="1556150"/>
                <a:gridCol w="1623800"/>
                <a:gridCol w="1285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Feature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CouchDB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MongoDB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MySQL</a:t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Type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NoSQL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NoSQL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SQL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Storage Format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JSON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BSON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Tables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Replication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Yes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Offline Sync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Strong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Weak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Weak</a:t>
                      </a:r>
                      <a:endParaRPr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1"/>
          <p:cNvSpPr txBox="1"/>
          <p:nvPr>
            <p:ph type="title"/>
          </p:nvPr>
        </p:nvSpPr>
        <p:spPr>
          <a:xfrm>
            <a:off x="416900" y="1080900"/>
            <a:ext cx="3728400" cy="30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700">
                <a:solidFill>
                  <a:srgbClr val="482E87"/>
                </a:solidFill>
              </a:rPr>
              <a:t>THANK</a:t>
            </a:r>
            <a:endParaRPr sz="8700">
              <a:solidFill>
                <a:srgbClr val="482E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>
                <a:solidFill>
                  <a:srgbClr val="482E87"/>
                </a:solidFill>
              </a:rPr>
              <a:t>YOU!</a:t>
            </a:r>
            <a:endParaRPr sz="8800">
              <a:solidFill>
                <a:srgbClr val="482E87"/>
              </a:solidFill>
            </a:endParaRPr>
          </a:p>
        </p:txBody>
      </p:sp>
      <p:pic>
        <p:nvPicPr>
          <p:cNvPr id="838" name="Google Shape;8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500" y="700300"/>
            <a:ext cx="4055949" cy="381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82E87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/>
          <p:nvPr>
            <p:ph type="title"/>
          </p:nvPr>
        </p:nvSpPr>
        <p:spPr>
          <a:xfrm>
            <a:off x="514800" y="1875750"/>
            <a:ext cx="8114400" cy="13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MongoDB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435" name="Google Shape;435;p19"/>
          <p:cNvSpPr txBox="1"/>
          <p:nvPr>
            <p:ph idx="1" type="body"/>
          </p:nvPr>
        </p:nvSpPr>
        <p:spPr>
          <a:xfrm>
            <a:off x="514775" y="865325"/>
            <a:ext cx="8114400" cy="3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is a NoSQL, document-oriented database that stores data in BSON (Binary JSON) format.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Key Features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○"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Horizontal scalability (sharding).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○"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Rich querying capabilities.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○"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Aggregation framework for advanced data manipulation.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○"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Indexing and full-text search.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Model</a:t>
            </a:r>
            <a:r>
              <a:rPr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Collections and Documents.</a:t>
            </a:r>
            <a:endParaRPr sz="1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0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JSON</a:t>
            </a:r>
            <a:endParaRPr sz="1800">
              <a:solidFill>
                <a:srgbClr val="188038"/>
              </a:solidFill>
            </a:endParaRPr>
          </a:p>
        </p:txBody>
      </p:sp>
      <p:pic>
        <p:nvPicPr>
          <p:cNvPr id="441" name="Google Shape;4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75" y="901788"/>
            <a:ext cx="2818427" cy="18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50" y="3027375"/>
            <a:ext cx="2818425" cy="18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0"/>
          <p:cNvSpPr txBox="1"/>
          <p:nvPr/>
        </p:nvSpPr>
        <p:spPr>
          <a:xfrm>
            <a:off x="3427550" y="901800"/>
            <a:ext cx="5382600" cy="3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JSON (JavaScript Object Notation)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lightweight, text-based data interchange format</a:t>
            </a:r>
            <a:endParaRPr sz="16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used to transmit data between a server and a web application, or between any two applications</a:t>
            </a:r>
            <a:endParaRPr sz="16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originated from JavaScript, JSON is language-independent</a:t>
            </a:r>
            <a:endParaRPr sz="16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is organized into key-value pairs, similar to dictionaries</a:t>
            </a:r>
            <a:endParaRPr sz="1600">
              <a:solidFill>
                <a:srgbClr val="18803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Fira Sans Extra Condensed"/>
              <a:buChar char="●"/>
            </a:pPr>
            <a:r>
              <a:rPr lang="en-GB" sz="1600">
                <a:solidFill>
                  <a:srgbClr val="18803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uses a simple and consistent syntax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AA84F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Example:</a:t>
            </a:r>
            <a:br>
              <a:rPr lang="en-GB" sz="11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100">
                <a:solidFill>
                  <a:srgbClr val="6AA84F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JSON</a:t>
            </a:r>
            <a:br>
              <a:rPr lang="en-GB" sz="19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9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{  </a:t>
            </a: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"_id": ObjectId("6479d65835b73667074b2345"),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"name": "John Doe",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"age": 30,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"city": "New York"  }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1"/>
          <p:cNvSpPr txBox="1"/>
          <p:nvPr>
            <p:ph type="title"/>
          </p:nvPr>
        </p:nvSpPr>
        <p:spPr>
          <a:xfrm>
            <a:off x="514800" y="137575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MongoDB Syntax: Core Concepts</a:t>
            </a:r>
            <a:endParaRPr sz="1800"/>
          </a:p>
        </p:txBody>
      </p:sp>
      <p:pic>
        <p:nvPicPr>
          <p:cNvPr id="449" name="Google Shape;4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75" y="901788"/>
            <a:ext cx="2818427" cy="18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50" y="3027375"/>
            <a:ext cx="2818425" cy="18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1"/>
          <p:cNvSpPr txBox="1"/>
          <p:nvPr/>
        </p:nvSpPr>
        <p:spPr>
          <a:xfrm>
            <a:off x="3427550" y="739450"/>
            <a:ext cx="53826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Basic Structure:</a:t>
            </a:r>
            <a:endParaRPr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Documents: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MongoDB stores data in flexible, JSON-like documents.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AA84F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Example:</a:t>
            </a:r>
            <a:br>
              <a:rPr lang="en-GB" sz="11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100">
                <a:solidFill>
                  <a:srgbClr val="6AA84F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JSON</a:t>
            </a:r>
            <a:br>
              <a:rPr lang="en-GB" sz="19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GB" sz="1900">
                <a:solidFill>
                  <a:srgbClr val="6AA84F"/>
                </a:solidFill>
                <a:highlight>
                  <a:schemeClr val="dk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{  </a:t>
            </a: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"_id": ObjectId("6479d65835b73667074b2345"),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"name": "John Doe",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"age": 30, 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6AA84F"/>
                </a:solidFill>
                <a:highlight>
                  <a:srgbClr val="070707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 "city": "New York"  }</a:t>
            </a:r>
            <a:endParaRPr sz="1900">
              <a:solidFill>
                <a:srgbClr val="6AA84F"/>
              </a:solidFill>
              <a:highlight>
                <a:srgbClr val="070707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Collections: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Documents are grouped together within collections, analogous to tables in relational databases.</a:t>
            </a:r>
            <a:b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Databases:</a:t>
            </a:r>
            <a:r>
              <a:rPr lang="en-GB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Collections are organized within databases.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